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69" r:id="rId2"/>
    <p:sldId id="270" r:id="rId3"/>
    <p:sldId id="261" r:id="rId4"/>
    <p:sldId id="272" r:id="rId5"/>
    <p:sldId id="273" r:id="rId6"/>
  </p:sldIdLst>
  <p:sldSz cx="12192000" cy="6858000"/>
  <p:notesSz cx="6858000" cy="9144000"/>
  <p:custDataLst>
    <p:tags r:id="rId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el Martel" initials="MM" lastIdx="0" clrIdx="0">
    <p:extLst>
      <p:ext uri="{19B8F6BF-5375-455C-9EA6-DF929625EA0E}">
        <p15:presenceInfo xmlns:p15="http://schemas.microsoft.com/office/powerpoint/2012/main" userId="c02d04262be5a57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CA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ferSingleView="1">
    <p:restoredLeft sz="13981" autoAdjust="0"/>
    <p:restoredTop sz="94660"/>
  </p:normalViewPr>
  <p:slideViewPr>
    <p:cSldViewPr snapToGrid="0">
      <p:cViewPr varScale="1">
        <p:scale>
          <a:sx n="131" d="100"/>
          <a:sy n="131" d="100"/>
        </p:scale>
        <p:origin x="480"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1" d="100"/>
          <a:sy n="81" d="100"/>
        </p:scale>
        <p:origin x="3300"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gs" Target="tags/tag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AB144E-F212-40AB-A277-3865C6356F9E}" type="datetimeFigureOut">
              <a:rPr lang="en-CA" smtClean="0"/>
              <a:t>2018-06-13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62715D-C3B1-4E96-B935-2189AB65E012}" type="slidenum">
              <a:rPr lang="en-CA" smtClean="0"/>
              <a:t>‹#›</a:t>
            </a:fld>
            <a:endParaRPr lang="en-CA"/>
          </a:p>
        </p:txBody>
      </p:sp>
    </p:spTree>
    <p:extLst>
      <p:ext uri="{BB962C8B-B14F-4D97-AF65-F5344CB8AC3E}">
        <p14:creationId xmlns:p14="http://schemas.microsoft.com/office/powerpoint/2010/main" val="15912220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7262715D-C3B1-4E96-B935-2189AB65E012}" type="slidenum">
              <a:rPr lang="en-CA" smtClean="0"/>
              <a:t>2</a:t>
            </a:fld>
            <a:endParaRPr lang="en-CA"/>
          </a:p>
        </p:txBody>
      </p:sp>
    </p:spTree>
    <p:extLst>
      <p:ext uri="{BB962C8B-B14F-4D97-AF65-F5344CB8AC3E}">
        <p14:creationId xmlns:p14="http://schemas.microsoft.com/office/powerpoint/2010/main" val="3003631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7262715D-C3B1-4E96-B935-2189AB65E012}" type="slidenum">
              <a:rPr lang="en-CA" smtClean="0"/>
              <a:t>3</a:t>
            </a:fld>
            <a:endParaRPr lang="en-CA"/>
          </a:p>
        </p:txBody>
      </p:sp>
    </p:spTree>
    <p:extLst>
      <p:ext uri="{BB962C8B-B14F-4D97-AF65-F5344CB8AC3E}">
        <p14:creationId xmlns:p14="http://schemas.microsoft.com/office/powerpoint/2010/main" val="2423231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E016D417-DA9F-42E8-A09F-465234C2A203}" type="datetimeFigureOut">
              <a:rPr lang="en-CA" smtClean="0"/>
              <a:t>2018-06-13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5F9E174D-2EAF-44D5-8002-3858FBAA7A14}" type="slidenum">
              <a:rPr lang="en-CA" smtClean="0"/>
              <a:t>‹#›</a:t>
            </a:fld>
            <a:endParaRPr lang="en-CA"/>
          </a:p>
        </p:txBody>
      </p:sp>
    </p:spTree>
    <p:extLst>
      <p:ext uri="{BB962C8B-B14F-4D97-AF65-F5344CB8AC3E}">
        <p14:creationId xmlns:p14="http://schemas.microsoft.com/office/powerpoint/2010/main" val="408351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E016D417-DA9F-42E8-A09F-465234C2A203}" type="datetimeFigureOut">
              <a:rPr lang="en-CA" smtClean="0"/>
              <a:t>2018-06-13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5F9E174D-2EAF-44D5-8002-3858FBAA7A14}" type="slidenum">
              <a:rPr lang="en-CA" smtClean="0"/>
              <a:t>‹#›</a:t>
            </a:fld>
            <a:endParaRPr lang="en-CA"/>
          </a:p>
        </p:txBody>
      </p:sp>
    </p:spTree>
    <p:extLst>
      <p:ext uri="{BB962C8B-B14F-4D97-AF65-F5344CB8AC3E}">
        <p14:creationId xmlns:p14="http://schemas.microsoft.com/office/powerpoint/2010/main" val="789015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E016D417-DA9F-42E8-A09F-465234C2A203}" type="datetimeFigureOut">
              <a:rPr lang="en-CA" smtClean="0"/>
              <a:t>2018-06-13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5F9E174D-2EAF-44D5-8002-3858FBAA7A14}" type="slidenum">
              <a:rPr lang="en-CA" smtClean="0"/>
              <a:t>‹#›</a:t>
            </a:fld>
            <a:endParaRPr lang="en-CA"/>
          </a:p>
        </p:txBody>
      </p:sp>
    </p:spTree>
    <p:extLst>
      <p:ext uri="{BB962C8B-B14F-4D97-AF65-F5344CB8AC3E}">
        <p14:creationId xmlns:p14="http://schemas.microsoft.com/office/powerpoint/2010/main" val="2931393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E016D417-DA9F-42E8-A09F-465234C2A203}" type="datetimeFigureOut">
              <a:rPr lang="en-CA" smtClean="0"/>
              <a:t>2018-06-13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5F9E174D-2EAF-44D5-8002-3858FBAA7A14}" type="slidenum">
              <a:rPr lang="en-CA" smtClean="0"/>
              <a:t>‹#›</a:t>
            </a:fld>
            <a:endParaRPr lang="en-CA"/>
          </a:p>
        </p:txBody>
      </p:sp>
    </p:spTree>
    <p:extLst>
      <p:ext uri="{BB962C8B-B14F-4D97-AF65-F5344CB8AC3E}">
        <p14:creationId xmlns:p14="http://schemas.microsoft.com/office/powerpoint/2010/main" val="561350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16D417-DA9F-42E8-A09F-465234C2A203}" type="datetimeFigureOut">
              <a:rPr lang="en-CA" smtClean="0"/>
              <a:t>2018-06-13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5F9E174D-2EAF-44D5-8002-3858FBAA7A14}" type="slidenum">
              <a:rPr lang="en-CA" smtClean="0"/>
              <a:t>‹#›</a:t>
            </a:fld>
            <a:endParaRPr lang="en-CA"/>
          </a:p>
        </p:txBody>
      </p:sp>
    </p:spTree>
    <p:extLst>
      <p:ext uri="{BB962C8B-B14F-4D97-AF65-F5344CB8AC3E}">
        <p14:creationId xmlns:p14="http://schemas.microsoft.com/office/powerpoint/2010/main" val="2012871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E016D417-DA9F-42E8-A09F-465234C2A203}" type="datetimeFigureOut">
              <a:rPr lang="en-CA" smtClean="0"/>
              <a:t>2018-06-13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5F9E174D-2EAF-44D5-8002-3858FBAA7A14}" type="slidenum">
              <a:rPr lang="en-CA" smtClean="0"/>
              <a:t>‹#›</a:t>
            </a:fld>
            <a:endParaRPr lang="en-CA"/>
          </a:p>
        </p:txBody>
      </p:sp>
    </p:spTree>
    <p:extLst>
      <p:ext uri="{BB962C8B-B14F-4D97-AF65-F5344CB8AC3E}">
        <p14:creationId xmlns:p14="http://schemas.microsoft.com/office/powerpoint/2010/main" val="1898901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E016D417-DA9F-42E8-A09F-465234C2A203}" type="datetimeFigureOut">
              <a:rPr lang="en-CA" smtClean="0"/>
              <a:t>2018-06-13</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5F9E174D-2EAF-44D5-8002-3858FBAA7A14}" type="slidenum">
              <a:rPr lang="en-CA" smtClean="0"/>
              <a:t>‹#›</a:t>
            </a:fld>
            <a:endParaRPr lang="en-CA"/>
          </a:p>
        </p:txBody>
      </p:sp>
    </p:spTree>
    <p:extLst>
      <p:ext uri="{BB962C8B-B14F-4D97-AF65-F5344CB8AC3E}">
        <p14:creationId xmlns:p14="http://schemas.microsoft.com/office/powerpoint/2010/main" val="13951830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E016D417-DA9F-42E8-A09F-465234C2A203}" type="datetimeFigureOut">
              <a:rPr lang="en-CA" smtClean="0"/>
              <a:t>2018-06-13</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5F9E174D-2EAF-44D5-8002-3858FBAA7A14}" type="slidenum">
              <a:rPr lang="en-CA" smtClean="0"/>
              <a:t>‹#›</a:t>
            </a:fld>
            <a:endParaRPr lang="en-CA"/>
          </a:p>
        </p:txBody>
      </p:sp>
    </p:spTree>
    <p:extLst>
      <p:ext uri="{BB962C8B-B14F-4D97-AF65-F5344CB8AC3E}">
        <p14:creationId xmlns:p14="http://schemas.microsoft.com/office/powerpoint/2010/main" val="486218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16D417-DA9F-42E8-A09F-465234C2A203}" type="datetimeFigureOut">
              <a:rPr lang="en-CA" smtClean="0"/>
              <a:t>2018-06-13</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5F9E174D-2EAF-44D5-8002-3858FBAA7A14}" type="slidenum">
              <a:rPr lang="en-CA" smtClean="0"/>
              <a:t>‹#›</a:t>
            </a:fld>
            <a:endParaRPr lang="en-CA"/>
          </a:p>
        </p:txBody>
      </p:sp>
    </p:spTree>
    <p:extLst>
      <p:ext uri="{BB962C8B-B14F-4D97-AF65-F5344CB8AC3E}">
        <p14:creationId xmlns:p14="http://schemas.microsoft.com/office/powerpoint/2010/main" val="1770729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16D417-DA9F-42E8-A09F-465234C2A203}" type="datetimeFigureOut">
              <a:rPr lang="en-CA" smtClean="0"/>
              <a:t>2018-06-13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5F9E174D-2EAF-44D5-8002-3858FBAA7A14}" type="slidenum">
              <a:rPr lang="en-CA" smtClean="0"/>
              <a:t>‹#›</a:t>
            </a:fld>
            <a:endParaRPr lang="en-CA"/>
          </a:p>
        </p:txBody>
      </p:sp>
    </p:spTree>
    <p:extLst>
      <p:ext uri="{BB962C8B-B14F-4D97-AF65-F5344CB8AC3E}">
        <p14:creationId xmlns:p14="http://schemas.microsoft.com/office/powerpoint/2010/main" val="41754369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016D417-DA9F-42E8-A09F-465234C2A203}" type="datetimeFigureOut">
              <a:rPr lang="en-CA" smtClean="0"/>
              <a:t>2018-06-13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5F9E174D-2EAF-44D5-8002-3858FBAA7A14}" type="slidenum">
              <a:rPr lang="en-CA" smtClean="0"/>
              <a:t>‹#›</a:t>
            </a:fld>
            <a:endParaRPr lang="en-CA"/>
          </a:p>
        </p:txBody>
      </p:sp>
    </p:spTree>
    <p:extLst>
      <p:ext uri="{BB962C8B-B14F-4D97-AF65-F5344CB8AC3E}">
        <p14:creationId xmlns:p14="http://schemas.microsoft.com/office/powerpoint/2010/main" val="19397762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16D417-DA9F-42E8-A09F-465234C2A203}" type="datetimeFigureOut">
              <a:rPr lang="en-CA" smtClean="0"/>
              <a:t>2018-06-13</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9E174D-2EAF-44D5-8002-3858FBAA7A14}" type="slidenum">
              <a:rPr lang="en-CA" smtClean="0"/>
              <a:t>‹#›</a:t>
            </a:fld>
            <a:endParaRPr lang="en-CA"/>
          </a:p>
        </p:txBody>
      </p:sp>
    </p:spTree>
    <p:extLst>
      <p:ext uri="{BB962C8B-B14F-4D97-AF65-F5344CB8AC3E}">
        <p14:creationId xmlns:p14="http://schemas.microsoft.com/office/powerpoint/2010/main" val="23182470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10" Type="http://schemas.openxmlformats.org/officeDocument/2006/relationships/image" Target="../media/image8.tiff"/><Relationship Id="rId4" Type="http://schemas.openxmlformats.org/officeDocument/2006/relationships/image" Target="../media/image2.tiff"/><Relationship Id="rId9" Type="http://schemas.openxmlformats.org/officeDocument/2006/relationships/image" Target="../media/image7.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2A6212F-C505-E649-A43D-ED258EE467CA}"/>
              </a:ext>
            </a:extLst>
          </p:cNvPr>
          <p:cNvSpPr/>
          <p:nvPr/>
        </p:nvSpPr>
        <p:spPr>
          <a:xfrm>
            <a:off x="235974" y="819155"/>
            <a:ext cx="10561728" cy="461665"/>
          </a:xfrm>
          <a:prstGeom prst="rect">
            <a:avLst/>
          </a:prstGeom>
        </p:spPr>
        <p:txBody>
          <a:bodyPr wrap="square">
            <a:spAutoFit/>
          </a:bodyPr>
          <a:lstStyle/>
          <a:p>
            <a:r>
              <a:rPr lang="en-CA" sz="1200" b="1" dirty="0"/>
              <a:t>Scenario One: </a:t>
            </a:r>
          </a:p>
          <a:p>
            <a:r>
              <a:rPr lang="en-CA" sz="1200" dirty="0"/>
              <a:t>Clara is asked by her manager to create a (mandatory) profile. No Profile exists, just an email account &amp; 1</a:t>
            </a:r>
            <a:r>
              <a:rPr lang="en-CA" sz="1200" baseline="30000" dirty="0"/>
              <a:t>st</a:t>
            </a:r>
            <a:r>
              <a:rPr lang="en-CA" sz="1200" dirty="0"/>
              <a:t> last name(?)</a:t>
            </a:r>
          </a:p>
        </p:txBody>
      </p:sp>
      <p:sp>
        <p:nvSpPr>
          <p:cNvPr id="15" name="TextBox 14">
            <a:extLst>
              <a:ext uri="{FF2B5EF4-FFF2-40B4-BE49-F238E27FC236}">
                <a16:creationId xmlns:a16="http://schemas.microsoft.com/office/drawing/2014/main" id="{E91F97D3-7268-C740-9142-D595E2DDADD8}"/>
              </a:ext>
            </a:extLst>
          </p:cNvPr>
          <p:cNvSpPr txBox="1"/>
          <p:nvPr/>
        </p:nvSpPr>
        <p:spPr>
          <a:xfrm>
            <a:off x="237586" y="2762540"/>
            <a:ext cx="10902462" cy="461665"/>
          </a:xfrm>
          <a:prstGeom prst="rect">
            <a:avLst/>
          </a:prstGeom>
          <a:noFill/>
        </p:spPr>
        <p:txBody>
          <a:bodyPr wrap="square" rtlCol="0">
            <a:spAutoFit/>
          </a:bodyPr>
          <a:lstStyle/>
          <a:p>
            <a:r>
              <a:rPr lang="en-CA" sz="1200" b="1" dirty="0"/>
              <a:t>Scenario: </a:t>
            </a:r>
          </a:p>
          <a:p>
            <a:r>
              <a:rPr lang="en-CA" sz="1200" dirty="0"/>
              <a:t>Ann wants to share their GC Profile after a meeting/convention/trade show (?)</a:t>
            </a:r>
          </a:p>
        </p:txBody>
      </p:sp>
      <p:sp>
        <p:nvSpPr>
          <p:cNvPr id="16" name="TextBox 15">
            <a:extLst>
              <a:ext uri="{FF2B5EF4-FFF2-40B4-BE49-F238E27FC236}">
                <a16:creationId xmlns:a16="http://schemas.microsoft.com/office/drawing/2014/main" id="{066BB5A4-95C0-3349-AFA5-0E597A5E2A27}"/>
              </a:ext>
            </a:extLst>
          </p:cNvPr>
          <p:cNvSpPr txBox="1"/>
          <p:nvPr/>
        </p:nvSpPr>
        <p:spPr>
          <a:xfrm>
            <a:off x="237585" y="3281380"/>
            <a:ext cx="10326424" cy="461665"/>
          </a:xfrm>
          <a:prstGeom prst="rect">
            <a:avLst/>
          </a:prstGeom>
          <a:noFill/>
        </p:spPr>
        <p:txBody>
          <a:bodyPr wrap="square" rtlCol="0">
            <a:spAutoFit/>
          </a:bodyPr>
          <a:lstStyle/>
          <a:p>
            <a:r>
              <a:rPr lang="en-CA" sz="1200" b="1" dirty="0"/>
              <a:t>Scenario: </a:t>
            </a:r>
          </a:p>
          <a:p>
            <a:r>
              <a:rPr lang="en-CA" sz="1200" dirty="0"/>
              <a:t>Geoff is active on Collab. Geoff wants to create a collection/group of favourite (often accessed) Profiles</a:t>
            </a:r>
          </a:p>
        </p:txBody>
      </p:sp>
      <p:sp>
        <p:nvSpPr>
          <p:cNvPr id="17" name="TextBox 16">
            <a:extLst>
              <a:ext uri="{FF2B5EF4-FFF2-40B4-BE49-F238E27FC236}">
                <a16:creationId xmlns:a16="http://schemas.microsoft.com/office/drawing/2014/main" id="{C8887E88-5204-3C4A-AFE4-B9665B2BA8B7}"/>
              </a:ext>
            </a:extLst>
          </p:cNvPr>
          <p:cNvSpPr txBox="1"/>
          <p:nvPr/>
        </p:nvSpPr>
        <p:spPr>
          <a:xfrm>
            <a:off x="237585" y="3800220"/>
            <a:ext cx="11509765" cy="461665"/>
          </a:xfrm>
          <a:prstGeom prst="rect">
            <a:avLst/>
          </a:prstGeom>
          <a:noFill/>
        </p:spPr>
        <p:txBody>
          <a:bodyPr wrap="square" rtlCol="0">
            <a:spAutoFit/>
          </a:bodyPr>
          <a:lstStyle/>
          <a:p>
            <a:r>
              <a:rPr lang="en-CA" sz="1200" b="1" dirty="0"/>
              <a:t>Scenario: </a:t>
            </a:r>
          </a:p>
          <a:p>
            <a:r>
              <a:rPr lang="en-CA" sz="1200" dirty="0"/>
              <a:t>Kelly wants to Delete her profile (retirement) user does not want to be ”in the system” anymore. (for privacy) (for closure)</a:t>
            </a:r>
          </a:p>
        </p:txBody>
      </p:sp>
      <p:sp>
        <p:nvSpPr>
          <p:cNvPr id="11" name="TextBox 10">
            <a:extLst>
              <a:ext uri="{FF2B5EF4-FFF2-40B4-BE49-F238E27FC236}">
                <a16:creationId xmlns:a16="http://schemas.microsoft.com/office/drawing/2014/main" id="{1705836D-8C63-1B46-8A33-57CE696C7C9F}"/>
              </a:ext>
            </a:extLst>
          </p:cNvPr>
          <p:cNvSpPr txBox="1"/>
          <p:nvPr/>
        </p:nvSpPr>
        <p:spPr>
          <a:xfrm>
            <a:off x="237586" y="4319060"/>
            <a:ext cx="10902462" cy="461665"/>
          </a:xfrm>
          <a:prstGeom prst="rect">
            <a:avLst/>
          </a:prstGeom>
          <a:noFill/>
        </p:spPr>
        <p:txBody>
          <a:bodyPr wrap="square" rtlCol="0">
            <a:spAutoFit/>
          </a:bodyPr>
          <a:lstStyle/>
          <a:p>
            <a:r>
              <a:rPr lang="en-CA" sz="1200" b="1" dirty="0"/>
              <a:t>Scenario: </a:t>
            </a:r>
          </a:p>
          <a:p>
            <a:r>
              <a:rPr lang="en-CA" sz="1200" dirty="0"/>
              <a:t>Becky is active on Collab &amp; Profile, moves to a different department, but the new team is not active on the Collab platform. What does she do?</a:t>
            </a:r>
          </a:p>
        </p:txBody>
      </p:sp>
      <p:sp>
        <p:nvSpPr>
          <p:cNvPr id="12" name="TextBox 11">
            <a:extLst>
              <a:ext uri="{FF2B5EF4-FFF2-40B4-BE49-F238E27FC236}">
                <a16:creationId xmlns:a16="http://schemas.microsoft.com/office/drawing/2014/main" id="{D340A952-56AF-C648-94AA-1E230AC9B4BA}"/>
              </a:ext>
            </a:extLst>
          </p:cNvPr>
          <p:cNvSpPr txBox="1"/>
          <p:nvPr/>
        </p:nvSpPr>
        <p:spPr>
          <a:xfrm>
            <a:off x="235974" y="1814459"/>
            <a:ext cx="11692115" cy="461665"/>
          </a:xfrm>
          <a:prstGeom prst="rect">
            <a:avLst/>
          </a:prstGeom>
          <a:noFill/>
        </p:spPr>
        <p:txBody>
          <a:bodyPr wrap="square" rtlCol="0">
            <a:spAutoFit/>
          </a:bodyPr>
          <a:lstStyle/>
          <a:p>
            <a:r>
              <a:rPr lang="en-CA" sz="1200" b="1" dirty="0"/>
              <a:t>Scenario Three: </a:t>
            </a:r>
          </a:p>
          <a:p>
            <a:r>
              <a:rPr lang="en-CA" sz="1200" dirty="0"/>
              <a:t>Jean &amp; Clara discuss the value of having a profile (&amp; manager). Clara becomes more motivated to complete her profile beyond the basic job title, department, contact info and manager.</a:t>
            </a:r>
          </a:p>
        </p:txBody>
      </p:sp>
      <p:sp>
        <p:nvSpPr>
          <p:cNvPr id="9" name="TextBox 8">
            <a:extLst>
              <a:ext uri="{FF2B5EF4-FFF2-40B4-BE49-F238E27FC236}">
                <a16:creationId xmlns:a16="http://schemas.microsoft.com/office/drawing/2014/main" id="{27C99672-6B24-4F48-A310-74CE025EFD95}"/>
              </a:ext>
            </a:extLst>
          </p:cNvPr>
          <p:cNvSpPr txBox="1"/>
          <p:nvPr/>
        </p:nvSpPr>
        <p:spPr>
          <a:xfrm>
            <a:off x="235974" y="1316807"/>
            <a:ext cx="11692115" cy="461665"/>
          </a:xfrm>
          <a:prstGeom prst="rect">
            <a:avLst/>
          </a:prstGeom>
          <a:noFill/>
        </p:spPr>
        <p:txBody>
          <a:bodyPr wrap="square" rtlCol="0">
            <a:spAutoFit/>
          </a:bodyPr>
          <a:lstStyle/>
          <a:p>
            <a:r>
              <a:rPr lang="en-CA" sz="1200" b="1" dirty="0"/>
              <a:t>Scenario Two: </a:t>
            </a:r>
          </a:p>
          <a:p>
            <a:r>
              <a:rPr lang="en-CA" sz="1200" dirty="0"/>
              <a:t>Jean has switched ministries, job description and job title and has chosen to update his Profile to reflect this</a:t>
            </a:r>
          </a:p>
        </p:txBody>
      </p:sp>
      <p:sp>
        <p:nvSpPr>
          <p:cNvPr id="2" name="TextBox 1">
            <a:extLst>
              <a:ext uri="{FF2B5EF4-FFF2-40B4-BE49-F238E27FC236}">
                <a16:creationId xmlns:a16="http://schemas.microsoft.com/office/drawing/2014/main" id="{3D9174FC-2822-214D-83E9-69D08139AC5B}"/>
              </a:ext>
            </a:extLst>
          </p:cNvPr>
          <p:cNvSpPr txBox="1"/>
          <p:nvPr/>
        </p:nvSpPr>
        <p:spPr>
          <a:xfrm>
            <a:off x="235974" y="383239"/>
            <a:ext cx="6176929" cy="369332"/>
          </a:xfrm>
          <a:prstGeom prst="rect">
            <a:avLst/>
          </a:prstGeom>
          <a:noFill/>
        </p:spPr>
        <p:txBody>
          <a:bodyPr wrap="square" rtlCol="0">
            <a:spAutoFit/>
          </a:bodyPr>
          <a:lstStyle/>
          <a:p>
            <a:r>
              <a:rPr lang="en-US" b="1" dirty="0"/>
              <a:t>Discovery Research – User Scenario Storyboards</a:t>
            </a:r>
          </a:p>
        </p:txBody>
      </p:sp>
      <p:sp>
        <p:nvSpPr>
          <p:cNvPr id="18" name="TextBox 17">
            <a:extLst>
              <a:ext uri="{FF2B5EF4-FFF2-40B4-BE49-F238E27FC236}">
                <a16:creationId xmlns:a16="http://schemas.microsoft.com/office/drawing/2014/main" id="{464407C6-0D5E-E44D-8F33-A620215A85E8}"/>
              </a:ext>
            </a:extLst>
          </p:cNvPr>
          <p:cNvSpPr txBox="1"/>
          <p:nvPr/>
        </p:nvSpPr>
        <p:spPr>
          <a:xfrm>
            <a:off x="184603" y="2366151"/>
            <a:ext cx="10613099" cy="369332"/>
          </a:xfrm>
          <a:prstGeom prst="rect">
            <a:avLst/>
          </a:prstGeom>
          <a:noFill/>
        </p:spPr>
        <p:txBody>
          <a:bodyPr wrap="square" rtlCol="0">
            <a:spAutoFit/>
          </a:bodyPr>
          <a:lstStyle/>
          <a:p>
            <a:r>
              <a:rPr lang="en-US" b="1" dirty="0"/>
              <a:t>Discovery Research – User Scenario Storyboards worth considering</a:t>
            </a:r>
          </a:p>
        </p:txBody>
      </p:sp>
      <p:sp>
        <p:nvSpPr>
          <p:cNvPr id="22" name="TextBox 21">
            <a:extLst>
              <a:ext uri="{FF2B5EF4-FFF2-40B4-BE49-F238E27FC236}">
                <a16:creationId xmlns:a16="http://schemas.microsoft.com/office/drawing/2014/main" id="{BCF791BF-94ED-6046-8D95-FCE892F756E7}"/>
              </a:ext>
            </a:extLst>
          </p:cNvPr>
          <p:cNvSpPr txBox="1"/>
          <p:nvPr/>
        </p:nvSpPr>
        <p:spPr>
          <a:xfrm>
            <a:off x="237586" y="5875581"/>
            <a:ext cx="10902462" cy="461665"/>
          </a:xfrm>
          <a:prstGeom prst="rect">
            <a:avLst/>
          </a:prstGeom>
          <a:noFill/>
        </p:spPr>
        <p:txBody>
          <a:bodyPr wrap="square" rtlCol="0">
            <a:spAutoFit/>
          </a:bodyPr>
          <a:lstStyle/>
          <a:p>
            <a:r>
              <a:rPr lang="en-CA" sz="1200" b="1" dirty="0"/>
              <a:t>Project-Based Scenario: </a:t>
            </a:r>
          </a:p>
          <a:p>
            <a:r>
              <a:rPr lang="en-CA" sz="1200" dirty="0"/>
              <a:t>Haley is part of a project team and is not sure what tools she should use on Collab. Are other team member’s Profiles one of the those tools?</a:t>
            </a:r>
          </a:p>
        </p:txBody>
      </p:sp>
      <p:sp>
        <p:nvSpPr>
          <p:cNvPr id="23" name="TextBox 22">
            <a:extLst>
              <a:ext uri="{FF2B5EF4-FFF2-40B4-BE49-F238E27FC236}">
                <a16:creationId xmlns:a16="http://schemas.microsoft.com/office/drawing/2014/main" id="{2E120429-1FFC-BC4A-BA3B-C2A165D40D5F}"/>
              </a:ext>
            </a:extLst>
          </p:cNvPr>
          <p:cNvSpPr txBox="1"/>
          <p:nvPr/>
        </p:nvSpPr>
        <p:spPr>
          <a:xfrm>
            <a:off x="237586" y="4837900"/>
            <a:ext cx="10902462" cy="461665"/>
          </a:xfrm>
          <a:prstGeom prst="rect">
            <a:avLst/>
          </a:prstGeom>
          <a:noFill/>
        </p:spPr>
        <p:txBody>
          <a:bodyPr wrap="square" rtlCol="0">
            <a:spAutoFit/>
          </a:bodyPr>
          <a:lstStyle/>
          <a:p>
            <a:r>
              <a:rPr lang="en-CA" sz="1200" b="1" dirty="0"/>
              <a:t>Career-Based (Profile-oriented) Scenario: </a:t>
            </a:r>
          </a:p>
          <a:p>
            <a:r>
              <a:rPr lang="en-CA" sz="1200" dirty="0"/>
              <a:t>Kelly wants to apply for jobs she has seen on Connex but she has no Profile on Connex </a:t>
            </a:r>
          </a:p>
        </p:txBody>
      </p:sp>
      <p:sp>
        <p:nvSpPr>
          <p:cNvPr id="24" name="TextBox 23">
            <a:extLst>
              <a:ext uri="{FF2B5EF4-FFF2-40B4-BE49-F238E27FC236}">
                <a16:creationId xmlns:a16="http://schemas.microsoft.com/office/drawing/2014/main" id="{A7F3AA3C-CE8F-CD41-936B-790125C8E741}"/>
              </a:ext>
            </a:extLst>
          </p:cNvPr>
          <p:cNvSpPr txBox="1"/>
          <p:nvPr/>
        </p:nvSpPr>
        <p:spPr>
          <a:xfrm>
            <a:off x="237586" y="5356740"/>
            <a:ext cx="10902462" cy="461665"/>
          </a:xfrm>
          <a:prstGeom prst="rect">
            <a:avLst/>
          </a:prstGeom>
          <a:noFill/>
        </p:spPr>
        <p:txBody>
          <a:bodyPr wrap="square" rtlCol="0">
            <a:spAutoFit/>
          </a:bodyPr>
          <a:lstStyle/>
          <a:p>
            <a:r>
              <a:rPr lang="en-CA" sz="1200" b="1" dirty="0"/>
              <a:t>Career-Based (Profile-oriented) Scenario: </a:t>
            </a:r>
          </a:p>
          <a:p>
            <a:r>
              <a:rPr lang="en-CA" sz="1200" dirty="0"/>
              <a:t>Tom wants to see review the profiles of the candidates who have responded to a Job posting on Connex</a:t>
            </a:r>
          </a:p>
        </p:txBody>
      </p:sp>
    </p:spTree>
    <p:extLst>
      <p:ext uri="{BB962C8B-B14F-4D97-AF65-F5344CB8AC3E}">
        <p14:creationId xmlns:p14="http://schemas.microsoft.com/office/powerpoint/2010/main" val="3799805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2770AD2-5AE6-1846-A0E8-63BA317EE67E}"/>
              </a:ext>
            </a:extLst>
          </p:cNvPr>
          <p:cNvSpPr txBox="1"/>
          <p:nvPr/>
        </p:nvSpPr>
        <p:spPr>
          <a:xfrm>
            <a:off x="2311808" y="318453"/>
            <a:ext cx="8161694" cy="5224507"/>
          </a:xfrm>
          <a:prstGeom prst="rect">
            <a:avLst/>
          </a:prstGeom>
          <a:noFill/>
        </p:spPr>
        <p:txBody>
          <a:bodyPr wrap="square" rtlCol="0">
            <a:spAutoFit/>
          </a:bodyPr>
          <a:lstStyle/>
          <a:p>
            <a:r>
              <a:rPr lang="en-CA" b="1" dirty="0"/>
              <a:t>Scenario One: </a:t>
            </a:r>
            <a:r>
              <a:rPr lang="en-CA" sz="1600" b="1" dirty="0"/>
              <a:t>New employee is asked to create a profile. </a:t>
            </a:r>
          </a:p>
          <a:p>
            <a:pPr marL="285750" indent="-285750">
              <a:buFont typeface="Arial" panose="020B0604020202020204" pitchFamily="34" charset="0"/>
              <a:buChar char="•"/>
            </a:pPr>
            <a:endParaRPr lang="en-CA" sz="1600" b="1" dirty="0"/>
          </a:p>
          <a:p>
            <a:pPr marL="171450" indent="-171450">
              <a:buFont typeface="Arial" panose="020B0604020202020204" pitchFamily="34" charset="0"/>
              <a:buChar char="•"/>
            </a:pPr>
            <a:r>
              <a:rPr lang="en-CA" sz="1050" dirty="0"/>
              <a:t>Manager visits Clara on her 1</a:t>
            </a:r>
            <a:r>
              <a:rPr lang="en-CA" sz="1050" baseline="30000" dirty="0"/>
              <a:t>st</a:t>
            </a:r>
            <a:r>
              <a:rPr lang="en-CA" sz="1050" dirty="0"/>
              <a:t> day &amp; asks her to join “GC Profile”. “What is GC Profile?” Clara asks. The Manager explains, in essence, it is a way for HR, Managers and Colleagues to learn about each other. </a:t>
            </a:r>
          </a:p>
          <a:p>
            <a:pPr marL="171450" indent="-171450">
              <a:buFont typeface="Arial" panose="020B0604020202020204" pitchFamily="34" charset="0"/>
              <a:buChar char="•"/>
            </a:pPr>
            <a:endParaRPr lang="en-CA" sz="1050" dirty="0"/>
          </a:p>
          <a:p>
            <a:pPr marL="171450" indent="-171450">
              <a:buFont typeface="Arial" panose="020B0604020202020204" pitchFamily="34" charset="0"/>
              <a:buChar char="•"/>
            </a:pPr>
            <a:r>
              <a:rPr lang="en-CA" sz="1050" dirty="0"/>
              <a:t>Email is sent by manager to profile page. </a:t>
            </a:r>
          </a:p>
          <a:p>
            <a:pPr marL="171450" indent="-171450">
              <a:buFont typeface="Arial" panose="020B0604020202020204" pitchFamily="34" charset="0"/>
              <a:buChar char="•"/>
            </a:pPr>
            <a:endParaRPr lang="en-CA" sz="1050" dirty="0"/>
          </a:p>
          <a:p>
            <a:pPr marL="171450" indent="-171450">
              <a:buFont typeface="Arial" panose="020B0604020202020204" pitchFamily="34" charset="0"/>
              <a:buChar char="•"/>
            </a:pPr>
            <a:r>
              <a:rPr lang="en-CA" sz="1050" dirty="0"/>
              <a:t>Email received &amp; read. Email has link sending Clara to profile page. Clara clicks link, goes to profile page. </a:t>
            </a:r>
          </a:p>
          <a:p>
            <a:pPr marL="171450" indent="-171450">
              <a:buFont typeface="Arial" panose="020B0604020202020204" pitchFamily="34" charset="0"/>
              <a:buChar char="•"/>
            </a:pPr>
            <a:endParaRPr lang="en-CA" sz="1050" dirty="0"/>
          </a:p>
          <a:p>
            <a:pPr marL="171450" indent="-171450">
              <a:buFont typeface="Arial" panose="020B0604020202020204" pitchFamily="34" charset="0"/>
              <a:buChar char="•"/>
            </a:pPr>
            <a:r>
              <a:rPr lang="en-CA" sz="1050" dirty="0"/>
              <a:t>Clara sees her partially populated  GC Profile exists, just an email account and her name and lots of fields (is she feeling overwhelmed?). </a:t>
            </a:r>
          </a:p>
          <a:p>
            <a:pPr marL="171450" indent="-171450">
              <a:buFont typeface="Arial" panose="020B0604020202020204" pitchFamily="34" charset="0"/>
              <a:buChar char="•"/>
            </a:pPr>
            <a:endParaRPr lang="en-CA" sz="1050" dirty="0"/>
          </a:p>
          <a:p>
            <a:pPr marL="171450" indent="-171450">
              <a:buFont typeface="Arial" panose="020B0604020202020204" pitchFamily="34" charset="0"/>
              <a:buChar char="•"/>
            </a:pPr>
            <a:r>
              <a:rPr lang="en-CA" sz="1050" dirty="0"/>
              <a:t>She sees 5 mandatory fields (no Department, no job title, no manger) Is Clara happy to see this, is she confident that she is at the right place?) add – thought bubble, facial expression.</a:t>
            </a:r>
          </a:p>
          <a:p>
            <a:pPr marL="171450" indent="-171450">
              <a:buFont typeface="Arial" panose="020B0604020202020204" pitchFamily="34" charset="0"/>
              <a:buChar char="•"/>
            </a:pPr>
            <a:endParaRPr lang="en-CA" sz="1050" dirty="0"/>
          </a:p>
          <a:p>
            <a:pPr marL="171450" indent="-171450">
              <a:buFont typeface="Arial" panose="020B0604020202020204" pitchFamily="34" charset="0"/>
              <a:buChar char="•"/>
            </a:pPr>
            <a:r>
              <a:rPr lang="en-CA" sz="1050" dirty="0"/>
              <a:t>Clara remembers the manager suggesting the profile page is ”</a:t>
            </a:r>
            <a:r>
              <a:rPr lang="en-CA" sz="1050" dirty="0" err="1"/>
              <a:t>kinda</a:t>
            </a:r>
            <a:r>
              <a:rPr lang="en-CA" sz="1050" dirty="0"/>
              <a:t> like </a:t>
            </a:r>
            <a:r>
              <a:rPr lang="en-CA" sz="1050" dirty="0" err="1"/>
              <a:t>facebook</a:t>
            </a:r>
            <a:r>
              <a:rPr lang="en-CA" sz="1050" dirty="0"/>
              <a:t> but more like linked in - have you done one of those before?” She remembers her manager saying “Your colleagues can get to know you better”…So she feels good about providing more information about herself in a professional spirit. </a:t>
            </a:r>
          </a:p>
          <a:p>
            <a:pPr marL="171450" indent="-171450">
              <a:buFont typeface="Arial" panose="020B0604020202020204" pitchFamily="34" charset="0"/>
              <a:buChar char="•"/>
            </a:pPr>
            <a:endParaRPr lang="en-CA" sz="1050" dirty="0"/>
          </a:p>
          <a:p>
            <a:pPr marL="171450" indent="-171450">
              <a:buFont typeface="Arial" panose="020B0604020202020204" pitchFamily="34" charset="0"/>
              <a:buChar char="•"/>
            </a:pPr>
            <a:r>
              <a:rPr lang="en-CA" sz="1050" dirty="0"/>
              <a:t>Clara notices the 5 mandatory fields align with what she remembers on Linked In. Linked in was easy she remembers! </a:t>
            </a:r>
          </a:p>
          <a:p>
            <a:pPr marL="171450" indent="-171450">
              <a:buFont typeface="Arial" panose="020B0604020202020204" pitchFamily="34" charset="0"/>
              <a:buChar char="•"/>
            </a:pPr>
            <a:endParaRPr lang="en-CA" sz="1050" dirty="0"/>
          </a:p>
          <a:p>
            <a:pPr marL="171450" indent="-171450">
              <a:buFont typeface="Arial" panose="020B0604020202020204" pitchFamily="34" charset="0"/>
              <a:buChar char="•"/>
            </a:pPr>
            <a:r>
              <a:rPr lang="en-CA" sz="1050" dirty="0"/>
              <a:t>So, Clara happily fills in the fields : Job title, company (department) education, work experience, skills. and more. She completes the fields and clicks Update. </a:t>
            </a:r>
          </a:p>
          <a:p>
            <a:pPr marL="171450" indent="-171450">
              <a:buFont typeface="Arial" panose="020B0604020202020204" pitchFamily="34" charset="0"/>
              <a:buChar char="•"/>
            </a:pPr>
            <a:endParaRPr lang="en-CA" sz="1050" dirty="0"/>
          </a:p>
          <a:p>
            <a:pPr marL="171450" indent="-171450">
              <a:buFont typeface="Arial" panose="020B0604020202020204" pitchFamily="34" charset="0"/>
              <a:buChar char="•"/>
            </a:pPr>
            <a:r>
              <a:rPr lang="en-CA" sz="1050" dirty="0"/>
              <a:t>Then she chooses to look at other colleagues profiles to see if hers measures up (evaluates her profile against others) before deciding </a:t>
            </a:r>
          </a:p>
          <a:p>
            <a:pPr marL="685800" lvl="1" indent="-228600">
              <a:buFont typeface="+mj-lt"/>
              <a:buAutoNum type="arabicPeriod"/>
            </a:pPr>
            <a:r>
              <a:rPr lang="en-CA" sz="1050" dirty="0"/>
              <a:t>she is done with that task for the time being. She sees that there are other fields, but they do not appear to be as important, so she will come back later.</a:t>
            </a:r>
            <a:endParaRPr lang="en-CA" sz="1050" dirty="0">
              <a:solidFill>
                <a:schemeClr val="bg1">
                  <a:lumMod val="50000"/>
                </a:schemeClr>
              </a:solidFill>
            </a:endParaRPr>
          </a:p>
          <a:p>
            <a:pPr marL="685800" lvl="1" indent="-228600">
              <a:buFont typeface="+mj-lt"/>
              <a:buAutoNum type="arabicPeriod"/>
            </a:pPr>
            <a:r>
              <a:rPr lang="en-CA" sz="1050" dirty="0">
                <a:solidFill>
                  <a:schemeClr val="bg1">
                    <a:lumMod val="50000"/>
                  </a:schemeClr>
                </a:solidFill>
              </a:rPr>
              <a:t>she comes back because she sees people who have more interesting profile….back to</a:t>
            </a:r>
            <a:r>
              <a:rPr lang="en-CA" sz="1050" dirty="0"/>
              <a:t> </a:t>
            </a:r>
          </a:p>
          <a:p>
            <a:pPr marL="171450" indent="-171450">
              <a:buFont typeface="Arial" panose="020B0604020202020204" pitchFamily="34" charset="0"/>
              <a:buChar char="•"/>
            </a:pPr>
            <a:endParaRPr lang="en-CA" sz="1050" dirty="0"/>
          </a:p>
          <a:p>
            <a:pPr marL="171450" indent="-171450">
              <a:buFont typeface="Arial" panose="020B0604020202020204" pitchFamily="34" charset="0"/>
              <a:buChar char="•"/>
            </a:pPr>
            <a:r>
              <a:rPr lang="en-CA" sz="1050" dirty="0"/>
              <a:t>The manager sees that Clara has filled in her basic profile on his/her dashboard.</a:t>
            </a:r>
          </a:p>
          <a:p>
            <a:endParaRPr lang="en-CA" sz="1600" dirty="0"/>
          </a:p>
        </p:txBody>
      </p:sp>
      <p:pic>
        <p:nvPicPr>
          <p:cNvPr id="4" name="Picture 3">
            <a:extLst>
              <a:ext uri="{FF2B5EF4-FFF2-40B4-BE49-F238E27FC236}">
                <a16:creationId xmlns:a16="http://schemas.microsoft.com/office/drawing/2014/main" id="{AFA49D01-99D3-3A4E-9A3E-CE7829AF8C24}"/>
              </a:ext>
            </a:extLst>
          </p:cNvPr>
          <p:cNvPicPr>
            <a:picLocks noChangeAspect="1"/>
          </p:cNvPicPr>
          <p:nvPr/>
        </p:nvPicPr>
        <p:blipFill>
          <a:blip r:embed="rId3"/>
          <a:stretch>
            <a:fillRect/>
          </a:stretch>
        </p:blipFill>
        <p:spPr>
          <a:xfrm>
            <a:off x="522800" y="467718"/>
            <a:ext cx="1548476" cy="1246491"/>
          </a:xfrm>
          <a:prstGeom prst="rect">
            <a:avLst/>
          </a:prstGeom>
        </p:spPr>
      </p:pic>
    </p:spTree>
    <p:extLst>
      <p:ext uri="{BB962C8B-B14F-4D97-AF65-F5344CB8AC3E}">
        <p14:creationId xmlns:p14="http://schemas.microsoft.com/office/powerpoint/2010/main" val="1452389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88885" y="100631"/>
            <a:ext cx="10902462" cy="461665"/>
          </a:xfrm>
          <a:prstGeom prst="rect">
            <a:avLst/>
          </a:prstGeom>
          <a:noFill/>
        </p:spPr>
        <p:txBody>
          <a:bodyPr wrap="square" rtlCol="0">
            <a:spAutoFit/>
          </a:bodyPr>
          <a:lstStyle/>
          <a:p>
            <a:r>
              <a:rPr lang="en-CA" sz="2400" b="1" dirty="0"/>
              <a:t>CG Profile Scenarios </a:t>
            </a:r>
            <a:endParaRPr lang="en-CA" sz="2400" dirty="0"/>
          </a:p>
        </p:txBody>
      </p:sp>
      <p:sp>
        <p:nvSpPr>
          <p:cNvPr id="11" name="TextBox 10">
            <a:extLst>
              <a:ext uri="{FF2B5EF4-FFF2-40B4-BE49-F238E27FC236}">
                <a16:creationId xmlns:a16="http://schemas.microsoft.com/office/drawing/2014/main" id="{92770AD2-5AE6-1846-A0E8-63BA317EE67E}"/>
              </a:ext>
            </a:extLst>
          </p:cNvPr>
          <p:cNvSpPr txBox="1"/>
          <p:nvPr/>
        </p:nvSpPr>
        <p:spPr>
          <a:xfrm>
            <a:off x="188885" y="493535"/>
            <a:ext cx="5360128" cy="369332"/>
          </a:xfrm>
          <a:prstGeom prst="rect">
            <a:avLst/>
          </a:prstGeom>
          <a:noFill/>
        </p:spPr>
        <p:txBody>
          <a:bodyPr wrap="square" rtlCol="0">
            <a:spAutoFit/>
          </a:bodyPr>
          <a:lstStyle/>
          <a:p>
            <a:r>
              <a:rPr lang="en-CA" b="1" dirty="0"/>
              <a:t>Clara’s 1</a:t>
            </a:r>
            <a:r>
              <a:rPr lang="en-CA" b="1" baseline="30000" dirty="0"/>
              <a:t>st</a:t>
            </a:r>
            <a:r>
              <a:rPr lang="en-CA" b="1" dirty="0"/>
              <a:t> Day at Work in the </a:t>
            </a:r>
            <a:r>
              <a:rPr lang="en-CA" b="1" dirty="0" err="1"/>
              <a:t>GoC</a:t>
            </a:r>
            <a:endParaRPr lang="en-CA" sz="1600" b="1" dirty="0"/>
          </a:p>
        </p:txBody>
      </p:sp>
      <p:pic>
        <p:nvPicPr>
          <p:cNvPr id="4" name="Picture 3">
            <a:extLst>
              <a:ext uri="{FF2B5EF4-FFF2-40B4-BE49-F238E27FC236}">
                <a16:creationId xmlns:a16="http://schemas.microsoft.com/office/drawing/2014/main" id="{AFA49D01-99D3-3A4E-9A3E-CE7829AF8C24}"/>
              </a:ext>
            </a:extLst>
          </p:cNvPr>
          <p:cNvPicPr>
            <a:picLocks noChangeAspect="1"/>
          </p:cNvPicPr>
          <p:nvPr/>
        </p:nvPicPr>
        <p:blipFill>
          <a:blip r:embed="rId3"/>
          <a:stretch>
            <a:fillRect/>
          </a:stretch>
        </p:blipFill>
        <p:spPr>
          <a:xfrm>
            <a:off x="180595" y="1290710"/>
            <a:ext cx="1725580" cy="1389056"/>
          </a:xfrm>
          <a:prstGeom prst="rect">
            <a:avLst/>
          </a:prstGeom>
        </p:spPr>
      </p:pic>
      <p:sp>
        <p:nvSpPr>
          <p:cNvPr id="6" name="Rectangle 5">
            <a:extLst>
              <a:ext uri="{FF2B5EF4-FFF2-40B4-BE49-F238E27FC236}">
                <a16:creationId xmlns:a16="http://schemas.microsoft.com/office/drawing/2014/main" id="{5D148B01-2DBD-8B41-9D70-3EF5DCA7AC6C}"/>
              </a:ext>
            </a:extLst>
          </p:cNvPr>
          <p:cNvSpPr/>
          <p:nvPr/>
        </p:nvSpPr>
        <p:spPr>
          <a:xfrm>
            <a:off x="1796930" y="2483317"/>
            <a:ext cx="1541966" cy="861774"/>
          </a:xfrm>
          <a:prstGeom prst="rect">
            <a:avLst/>
          </a:prstGeom>
        </p:spPr>
        <p:txBody>
          <a:bodyPr wrap="square">
            <a:spAutoFit/>
          </a:bodyPr>
          <a:lstStyle/>
          <a:p>
            <a:r>
              <a:rPr lang="en-CA" sz="1000" dirty="0"/>
              <a:t>The Manager explains, in essence, it is a way for HR, Managers and Colleagues to learn about each other. </a:t>
            </a:r>
          </a:p>
          <a:p>
            <a:pPr marL="171450" indent="-171450">
              <a:buFont typeface="Arial" panose="020B0604020202020204" pitchFamily="34" charset="0"/>
              <a:buChar char="•"/>
            </a:pPr>
            <a:endParaRPr lang="en-CA" sz="1000" dirty="0"/>
          </a:p>
        </p:txBody>
      </p:sp>
      <p:sp>
        <p:nvSpPr>
          <p:cNvPr id="7" name="TextBox 6">
            <a:extLst>
              <a:ext uri="{FF2B5EF4-FFF2-40B4-BE49-F238E27FC236}">
                <a16:creationId xmlns:a16="http://schemas.microsoft.com/office/drawing/2014/main" id="{7DBB21C0-A404-9041-9780-4DB44E4B0B1F}"/>
              </a:ext>
            </a:extLst>
          </p:cNvPr>
          <p:cNvSpPr txBox="1"/>
          <p:nvPr/>
        </p:nvSpPr>
        <p:spPr>
          <a:xfrm>
            <a:off x="140638" y="2701409"/>
            <a:ext cx="1257908" cy="276999"/>
          </a:xfrm>
          <a:prstGeom prst="rect">
            <a:avLst/>
          </a:prstGeom>
          <a:noFill/>
        </p:spPr>
        <p:txBody>
          <a:bodyPr wrap="square" rtlCol="0">
            <a:spAutoFit/>
          </a:bodyPr>
          <a:lstStyle/>
          <a:p>
            <a:r>
              <a:rPr lang="en-US" sz="1200" b="1" dirty="0"/>
              <a:t>Clara’s first day…</a:t>
            </a:r>
          </a:p>
        </p:txBody>
      </p:sp>
      <p:cxnSp>
        <p:nvCxnSpPr>
          <p:cNvPr id="16" name="Straight Connector 15">
            <a:extLst>
              <a:ext uri="{FF2B5EF4-FFF2-40B4-BE49-F238E27FC236}">
                <a16:creationId xmlns:a16="http://schemas.microsoft.com/office/drawing/2014/main" id="{A1DA0362-99D6-414D-A326-AC4FE6EAA0A6}"/>
              </a:ext>
            </a:extLst>
          </p:cNvPr>
          <p:cNvCxnSpPr>
            <a:cxnSpLocks/>
          </p:cNvCxnSpPr>
          <p:nvPr/>
        </p:nvCxnSpPr>
        <p:spPr>
          <a:xfrm>
            <a:off x="3333643" y="1117903"/>
            <a:ext cx="0" cy="2342498"/>
          </a:xfrm>
          <a:prstGeom prst="line">
            <a:avLst/>
          </a:prstGeom>
          <a:ln w="19050">
            <a:solidFill>
              <a:schemeClr val="bg2">
                <a:lumMod val="50000"/>
              </a:schemeClr>
            </a:solidFill>
            <a:prstDash val="dashDot"/>
          </a:ln>
        </p:spPr>
        <p:style>
          <a:lnRef idx="1">
            <a:schemeClr val="dk1"/>
          </a:lnRef>
          <a:fillRef idx="0">
            <a:schemeClr val="dk1"/>
          </a:fillRef>
          <a:effectRef idx="0">
            <a:schemeClr val="dk1"/>
          </a:effectRef>
          <a:fontRef idx="minor">
            <a:schemeClr val="tx1"/>
          </a:fontRef>
        </p:style>
      </p:cxnSp>
      <p:sp>
        <p:nvSpPr>
          <p:cNvPr id="19" name="Rounded Rectangle 18">
            <a:extLst>
              <a:ext uri="{FF2B5EF4-FFF2-40B4-BE49-F238E27FC236}">
                <a16:creationId xmlns:a16="http://schemas.microsoft.com/office/drawing/2014/main" id="{EE13FF35-50A9-D948-B240-77307FE3E4E2}"/>
              </a:ext>
            </a:extLst>
          </p:cNvPr>
          <p:cNvSpPr/>
          <p:nvPr/>
        </p:nvSpPr>
        <p:spPr>
          <a:xfrm>
            <a:off x="1880749" y="2195413"/>
            <a:ext cx="1352396" cy="289840"/>
          </a:xfrm>
          <a:prstGeom prst="roundRect">
            <a:avLst>
              <a:gd name="adj" fmla="val 7778"/>
            </a:avLst>
          </a:prstGeom>
          <a:solidFill>
            <a:schemeClr val="bg1"/>
          </a:solidFill>
          <a:ln w="15875">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220"/>
              </a:lnSpc>
            </a:pPr>
            <a:r>
              <a:rPr lang="en-US" sz="900" dirty="0">
                <a:solidFill>
                  <a:schemeClr val="tx1"/>
                </a:solidFill>
                <a:latin typeface="Arial" panose="020B0604020202020204" pitchFamily="34" charset="0"/>
                <a:cs typeface="Arial" panose="020B0604020202020204" pitchFamily="34" charset="0"/>
              </a:rPr>
              <a:t>What is GC Profile?</a:t>
            </a:r>
          </a:p>
          <a:p>
            <a:pPr algn="ctr">
              <a:lnSpc>
                <a:spcPts val="1220"/>
              </a:lnSpc>
            </a:pPr>
            <a:endParaRPr lang="en-US" sz="900" dirty="0">
              <a:solidFill>
                <a:schemeClr val="tx1"/>
              </a:solidFill>
              <a:latin typeface="Arial" panose="020B0604020202020204" pitchFamily="34" charset="0"/>
              <a:cs typeface="Arial" panose="020B0604020202020204" pitchFamily="34" charset="0"/>
            </a:endParaRPr>
          </a:p>
        </p:txBody>
      </p:sp>
      <p:cxnSp>
        <p:nvCxnSpPr>
          <p:cNvPr id="24" name="Straight Connector 23">
            <a:extLst>
              <a:ext uri="{FF2B5EF4-FFF2-40B4-BE49-F238E27FC236}">
                <a16:creationId xmlns:a16="http://schemas.microsoft.com/office/drawing/2014/main" id="{D2568D65-5ED7-4A4C-B4E6-21A8558C2165}"/>
              </a:ext>
            </a:extLst>
          </p:cNvPr>
          <p:cNvCxnSpPr>
            <a:cxnSpLocks/>
            <a:stCxn id="19" idx="0"/>
          </p:cNvCxnSpPr>
          <p:nvPr/>
        </p:nvCxnSpPr>
        <p:spPr>
          <a:xfrm flipH="1" flipV="1">
            <a:off x="647757" y="1819801"/>
            <a:ext cx="1909190" cy="375612"/>
          </a:xfrm>
          <a:prstGeom prst="line">
            <a:avLst/>
          </a:prstGeom>
          <a:ln w="15875"/>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34D11FFB-A2CA-BE4F-82C0-FB12E42C755D}"/>
              </a:ext>
            </a:extLst>
          </p:cNvPr>
          <p:cNvCxnSpPr>
            <a:cxnSpLocks/>
          </p:cNvCxnSpPr>
          <p:nvPr/>
        </p:nvCxnSpPr>
        <p:spPr>
          <a:xfrm flipH="1">
            <a:off x="1229671" y="1579026"/>
            <a:ext cx="712136" cy="7030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
        <p:nvSpPr>
          <p:cNvPr id="18" name="Rounded Rectangle 17">
            <a:extLst>
              <a:ext uri="{FF2B5EF4-FFF2-40B4-BE49-F238E27FC236}">
                <a16:creationId xmlns:a16="http://schemas.microsoft.com/office/drawing/2014/main" id="{71B9C04A-FCED-0C4E-9C86-ED345E1DF443}"/>
              </a:ext>
            </a:extLst>
          </p:cNvPr>
          <p:cNvSpPr/>
          <p:nvPr/>
        </p:nvSpPr>
        <p:spPr>
          <a:xfrm>
            <a:off x="1871450" y="1278636"/>
            <a:ext cx="1370993" cy="847948"/>
          </a:xfrm>
          <a:prstGeom prst="roundRect">
            <a:avLst>
              <a:gd name="adj" fmla="val 4862"/>
            </a:avLst>
          </a:prstGeom>
          <a:solidFill>
            <a:schemeClr val="bg1"/>
          </a:solidFill>
          <a:ln w="15875">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r>
              <a:rPr lang="en-US" sz="900" dirty="0">
                <a:solidFill>
                  <a:schemeClr val="tx1"/>
                </a:solidFill>
                <a:latin typeface="Arial" panose="020B0604020202020204" pitchFamily="34" charset="0"/>
                <a:cs typeface="Arial" panose="020B0604020202020204" pitchFamily="34" charset="0"/>
              </a:rPr>
              <a:t>Hi Clara, I’d like you to create a profile in GC Profile. It’s </a:t>
            </a:r>
            <a:r>
              <a:rPr lang="en-US" sz="900" b="1" dirty="0">
                <a:solidFill>
                  <a:schemeClr val="tx1"/>
                </a:solidFill>
                <a:latin typeface="Arial" panose="020B0604020202020204" pitchFamily="34" charset="0"/>
                <a:cs typeface="Arial" panose="020B0604020202020204" pitchFamily="34" charset="0"/>
              </a:rPr>
              <a:t>mandatory</a:t>
            </a:r>
            <a:r>
              <a:rPr lang="en-US" sz="900" dirty="0">
                <a:solidFill>
                  <a:schemeClr val="tx1"/>
                </a:solidFill>
                <a:latin typeface="Arial" panose="020B0604020202020204" pitchFamily="34" charset="0"/>
                <a:cs typeface="Arial" panose="020B0604020202020204" pitchFamily="34" charset="0"/>
              </a:rPr>
              <a:t>. I’ll send you the link by email  </a:t>
            </a:r>
          </a:p>
          <a:p>
            <a:pPr algn="ctr">
              <a:lnSpc>
                <a:spcPts val="1120"/>
              </a:lnSpc>
            </a:pPr>
            <a:endParaRPr lang="en-US" sz="900" dirty="0">
              <a:solidFill>
                <a:schemeClr val="tx1"/>
              </a:solidFill>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9C458BAF-BAEB-214A-BBAB-3D669BC880FD}"/>
              </a:ext>
            </a:extLst>
          </p:cNvPr>
          <p:cNvSpPr/>
          <p:nvPr/>
        </p:nvSpPr>
        <p:spPr>
          <a:xfrm>
            <a:off x="3333643" y="2752515"/>
            <a:ext cx="1905045" cy="553998"/>
          </a:xfrm>
          <a:prstGeom prst="rect">
            <a:avLst/>
          </a:prstGeom>
        </p:spPr>
        <p:txBody>
          <a:bodyPr wrap="square">
            <a:spAutoFit/>
          </a:bodyPr>
          <a:lstStyle/>
          <a:p>
            <a:r>
              <a:rPr lang="en-CA" sz="1000" dirty="0"/>
              <a:t>Clara’s Manager sends the link when she returns to her desk.</a:t>
            </a:r>
          </a:p>
          <a:p>
            <a:pPr marL="171450" indent="-171450">
              <a:buFont typeface="Arial" panose="020B0604020202020204" pitchFamily="34" charset="0"/>
              <a:buChar char="•"/>
            </a:pPr>
            <a:endParaRPr lang="en-CA" sz="1000" dirty="0"/>
          </a:p>
        </p:txBody>
      </p:sp>
      <p:cxnSp>
        <p:nvCxnSpPr>
          <p:cNvPr id="30" name="Straight Connector 29">
            <a:extLst>
              <a:ext uri="{FF2B5EF4-FFF2-40B4-BE49-F238E27FC236}">
                <a16:creationId xmlns:a16="http://schemas.microsoft.com/office/drawing/2014/main" id="{852CA35A-109A-AB44-B382-75B1DA667E47}"/>
              </a:ext>
            </a:extLst>
          </p:cNvPr>
          <p:cNvCxnSpPr>
            <a:cxnSpLocks/>
          </p:cNvCxnSpPr>
          <p:nvPr/>
        </p:nvCxnSpPr>
        <p:spPr>
          <a:xfrm>
            <a:off x="5294023" y="1063806"/>
            <a:ext cx="0" cy="2396595"/>
          </a:xfrm>
          <a:prstGeom prst="line">
            <a:avLst/>
          </a:prstGeom>
          <a:ln w="19050">
            <a:solidFill>
              <a:schemeClr val="bg2">
                <a:lumMod val="50000"/>
              </a:schemeClr>
            </a:solidFill>
            <a:prstDash val="dashDot"/>
          </a:ln>
        </p:spPr>
        <p:style>
          <a:lnRef idx="1">
            <a:schemeClr val="dk1"/>
          </a:lnRef>
          <a:fillRef idx="0">
            <a:schemeClr val="dk1"/>
          </a:fillRef>
          <a:effectRef idx="0">
            <a:schemeClr val="dk1"/>
          </a:effectRef>
          <a:fontRef idx="minor">
            <a:schemeClr val="tx1"/>
          </a:fontRef>
        </p:style>
      </p:cxnSp>
      <p:sp>
        <p:nvSpPr>
          <p:cNvPr id="32" name="Rectangle 31">
            <a:extLst>
              <a:ext uri="{FF2B5EF4-FFF2-40B4-BE49-F238E27FC236}">
                <a16:creationId xmlns:a16="http://schemas.microsoft.com/office/drawing/2014/main" id="{49FED30A-70C6-644E-ABD8-BF823FD76B8A}"/>
              </a:ext>
            </a:extLst>
          </p:cNvPr>
          <p:cNvSpPr/>
          <p:nvPr/>
        </p:nvSpPr>
        <p:spPr>
          <a:xfrm>
            <a:off x="5294247" y="2752515"/>
            <a:ext cx="1905045" cy="707886"/>
          </a:xfrm>
          <a:prstGeom prst="rect">
            <a:avLst/>
          </a:prstGeom>
        </p:spPr>
        <p:txBody>
          <a:bodyPr wrap="square">
            <a:spAutoFit/>
          </a:bodyPr>
          <a:lstStyle/>
          <a:p>
            <a:r>
              <a:rPr lang="en-CA" sz="1000" dirty="0"/>
              <a:t>Clara gets the email and accepts the invite clicks link, goes to profile page. </a:t>
            </a:r>
          </a:p>
          <a:p>
            <a:pPr marL="171450" indent="-171450">
              <a:buFont typeface="Arial" panose="020B0604020202020204" pitchFamily="34" charset="0"/>
              <a:buChar char="•"/>
            </a:pPr>
            <a:endParaRPr lang="en-CA" sz="1000" dirty="0"/>
          </a:p>
        </p:txBody>
      </p:sp>
      <p:pic>
        <p:nvPicPr>
          <p:cNvPr id="33" name="Picture 32">
            <a:extLst>
              <a:ext uri="{FF2B5EF4-FFF2-40B4-BE49-F238E27FC236}">
                <a16:creationId xmlns:a16="http://schemas.microsoft.com/office/drawing/2014/main" id="{20123BCA-72AB-BA40-A02A-D914E3536E25}"/>
              </a:ext>
            </a:extLst>
          </p:cNvPr>
          <p:cNvPicPr>
            <a:picLocks noChangeAspect="1"/>
          </p:cNvPicPr>
          <p:nvPr/>
        </p:nvPicPr>
        <p:blipFill>
          <a:blip r:embed="rId4"/>
          <a:stretch>
            <a:fillRect/>
          </a:stretch>
        </p:blipFill>
        <p:spPr>
          <a:xfrm>
            <a:off x="3392220" y="1047190"/>
            <a:ext cx="1880037" cy="1682523"/>
          </a:xfrm>
          <a:prstGeom prst="rect">
            <a:avLst/>
          </a:prstGeom>
        </p:spPr>
      </p:pic>
      <p:pic>
        <p:nvPicPr>
          <p:cNvPr id="34" name="Picture 33">
            <a:extLst>
              <a:ext uri="{FF2B5EF4-FFF2-40B4-BE49-F238E27FC236}">
                <a16:creationId xmlns:a16="http://schemas.microsoft.com/office/drawing/2014/main" id="{5777C899-490D-5445-9F3E-18CF603AA8F0}"/>
              </a:ext>
            </a:extLst>
          </p:cNvPr>
          <p:cNvPicPr>
            <a:picLocks noChangeAspect="1"/>
          </p:cNvPicPr>
          <p:nvPr/>
        </p:nvPicPr>
        <p:blipFill>
          <a:blip r:embed="rId5"/>
          <a:stretch>
            <a:fillRect/>
          </a:stretch>
        </p:blipFill>
        <p:spPr>
          <a:xfrm>
            <a:off x="5328333" y="971137"/>
            <a:ext cx="2056833" cy="1708629"/>
          </a:xfrm>
          <a:prstGeom prst="rect">
            <a:avLst/>
          </a:prstGeom>
        </p:spPr>
      </p:pic>
      <p:cxnSp>
        <p:nvCxnSpPr>
          <p:cNvPr id="36" name="Straight Connector 35">
            <a:extLst>
              <a:ext uri="{FF2B5EF4-FFF2-40B4-BE49-F238E27FC236}">
                <a16:creationId xmlns:a16="http://schemas.microsoft.com/office/drawing/2014/main" id="{D2DDC56E-8677-E742-BF13-A4085BEECD6B}"/>
              </a:ext>
            </a:extLst>
          </p:cNvPr>
          <p:cNvCxnSpPr>
            <a:cxnSpLocks/>
          </p:cNvCxnSpPr>
          <p:nvPr/>
        </p:nvCxnSpPr>
        <p:spPr>
          <a:xfrm>
            <a:off x="7413834" y="1047190"/>
            <a:ext cx="0" cy="2413211"/>
          </a:xfrm>
          <a:prstGeom prst="line">
            <a:avLst/>
          </a:prstGeom>
          <a:ln w="19050">
            <a:solidFill>
              <a:schemeClr val="bg2">
                <a:lumMod val="50000"/>
              </a:schemeClr>
            </a:solidFill>
            <a:prstDash val="dashDot"/>
          </a:ln>
        </p:spPr>
        <p:style>
          <a:lnRef idx="1">
            <a:schemeClr val="dk1"/>
          </a:lnRef>
          <a:fillRef idx="0">
            <a:schemeClr val="dk1"/>
          </a:fillRef>
          <a:effectRef idx="0">
            <a:schemeClr val="dk1"/>
          </a:effectRef>
          <a:fontRef idx="minor">
            <a:schemeClr val="tx1"/>
          </a:fontRef>
        </p:style>
      </p:cxnSp>
      <p:pic>
        <p:nvPicPr>
          <p:cNvPr id="47" name="Picture 46">
            <a:extLst>
              <a:ext uri="{FF2B5EF4-FFF2-40B4-BE49-F238E27FC236}">
                <a16:creationId xmlns:a16="http://schemas.microsoft.com/office/drawing/2014/main" id="{F41A3352-AB0F-4047-AE1A-CB06914222C5}"/>
              </a:ext>
            </a:extLst>
          </p:cNvPr>
          <p:cNvPicPr>
            <a:picLocks noChangeAspect="1"/>
          </p:cNvPicPr>
          <p:nvPr/>
        </p:nvPicPr>
        <p:blipFill>
          <a:blip r:embed="rId6"/>
          <a:stretch>
            <a:fillRect/>
          </a:stretch>
        </p:blipFill>
        <p:spPr>
          <a:xfrm>
            <a:off x="7514333" y="1000689"/>
            <a:ext cx="2050842" cy="1703653"/>
          </a:xfrm>
          <a:prstGeom prst="rect">
            <a:avLst/>
          </a:prstGeom>
        </p:spPr>
      </p:pic>
      <p:sp>
        <p:nvSpPr>
          <p:cNvPr id="48" name="Rectangle 47">
            <a:extLst>
              <a:ext uri="{FF2B5EF4-FFF2-40B4-BE49-F238E27FC236}">
                <a16:creationId xmlns:a16="http://schemas.microsoft.com/office/drawing/2014/main" id="{B28AD9F5-2B98-7B48-847C-EFF10130C674}"/>
              </a:ext>
            </a:extLst>
          </p:cNvPr>
          <p:cNvSpPr/>
          <p:nvPr/>
        </p:nvSpPr>
        <p:spPr>
          <a:xfrm>
            <a:off x="7448866" y="2752515"/>
            <a:ext cx="2116309" cy="707886"/>
          </a:xfrm>
          <a:prstGeom prst="rect">
            <a:avLst/>
          </a:prstGeom>
        </p:spPr>
        <p:txBody>
          <a:bodyPr wrap="square">
            <a:spAutoFit/>
          </a:bodyPr>
          <a:lstStyle/>
          <a:p>
            <a:r>
              <a:rPr lang="en-CA" sz="1000" dirty="0"/>
              <a:t>On the GC Profile page, Clara sees her partially populated GC Profile exists; her name, her new work email address, and lots of fields.</a:t>
            </a:r>
          </a:p>
        </p:txBody>
      </p:sp>
      <p:cxnSp>
        <p:nvCxnSpPr>
          <p:cNvPr id="49" name="Straight Connector 48">
            <a:extLst>
              <a:ext uri="{FF2B5EF4-FFF2-40B4-BE49-F238E27FC236}">
                <a16:creationId xmlns:a16="http://schemas.microsoft.com/office/drawing/2014/main" id="{B5A88686-FB06-1446-8DFE-8624964B45D7}"/>
              </a:ext>
            </a:extLst>
          </p:cNvPr>
          <p:cNvCxnSpPr>
            <a:cxnSpLocks/>
          </p:cNvCxnSpPr>
          <p:nvPr/>
        </p:nvCxnSpPr>
        <p:spPr>
          <a:xfrm>
            <a:off x="9621004" y="1047190"/>
            <a:ext cx="0" cy="2413211"/>
          </a:xfrm>
          <a:prstGeom prst="line">
            <a:avLst/>
          </a:prstGeom>
          <a:ln w="19050">
            <a:solidFill>
              <a:schemeClr val="bg2">
                <a:lumMod val="50000"/>
              </a:schemeClr>
            </a:solidFill>
            <a:prstDash val="dashDot"/>
          </a:ln>
        </p:spPr>
        <p:style>
          <a:lnRef idx="1">
            <a:schemeClr val="dk1"/>
          </a:lnRef>
          <a:fillRef idx="0">
            <a:schemeClr val="dk1"/>
          </a:fillRef>
          <a:effectRef idx="0">
            <a:schemeClr val="dk1"/>
          </a:effectRef>
          <a:fontRef idx="minor">
            <a:schemeClr val="tx1"/>
          </a:fontRef>
        </p:style>
      </p:cxnSp>
      <p:sp>
        <p:nvSpPr>
          <p:cNvPr id="53" name="Cloud 52">
            <a:extLst>
              <a:ext uri="{FF2B5EF4-FFF2-40B4-BE49-F238E27FC236}">
                <a16:creationId xmlns:a16="http://schemas.microsoft.com/office/drawing/2014/main" id="{BBF903A4-52D2-544D-8E9D-267B89834A4B}"/>
              </a:ext>
            </a:extLst>
          </p:cNvPr>
          <p:cNvSpPr/>
          <p:nvPr/>
        </p:nvSpPr>
        <p:spPr>
          <a:xfrm>
            <a:off x="8044246" y="610468"/>
            <a:ext cx="1576758" cy="616605"/>
          </a:xfrm>
          <a:prstGeom prst="cloud">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r>
              <a:rPr lang="en-US" sz="900" dirty="0">
                <a:solidFill>
                  <a:schemeClr val="tx1"/>
                </a:solidFill>
                <a:latin typeface="Arial" panose="020B0604020202020204" pitchFamily="34" charset="0"/>
                <a:cs typeface="Arial" panose="020B0604020202020204" pitchFamily="34" charset="0"/>
              </a:rPr>
              <a:t>Wow, there is a lot on this page!</a:t>
            </a:r>
          </a:p>
        </p:txBody>
      </p:sp>
      <p:sp>
        <p:nvSpPr>
          <p:cNvPr id="54" name="Oval 53">
            <a:extLst>
              <a:ext uri="{FF2B5EF4-FFF2-40B4-BE49-F238E27FC236}">
                <a16:creationId xmlns:a16="http://schemas.microsoft.com/office/drawing/2014/main" id="{B0056D0B-7082-2D48-9108-FFC4A817C2DF}"/>
              </a:ext>
            </a:extLst>
          </p:cNvPr>
          <p:cNvSpPr/>
          <p:nvPr/>
        </p:nvSpPr>
        <p:spPr>
          <a:xfrm>
            <a:off x="8303991" y="1103807"/>
            <a:ext cx="171309" cy="171440"/>
          </a:xfrm>
          <a:prstGeom prst="ellipse">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endParaRPr lang="en-US" sz="900" dirty="0">
              <a:solidFill>
                <a:schemeClr val="tx1"/>
              </a:solidFill>
              <a:latin typeface="Arial" panose="020B0604020202020204" pitchFamily="34" charset="0"/>
              <a:cs typeface="Arial" panose="020B0604020202020204" pitchFamily="34" charset="0"/>
            </a:endParaRPr>
          </a:p>
        </p:txBody>
      </p:sp>
      <p:sp>
        <p:nvSpPr>
          <p:cNvPr id="55" name="Oval 54">
            <a:extLst>
              <a:ext uri="{FF2B5EF4-FFF2-40B4-BE49-F238E27FC236}">
                <a16:creationId xmlns:a16="http://schemas.microsoft.com/office/drawing/2014/main" id="{9E35D74E-8D58-3446-82F5-46772DC11C9D}"/>
              </a:ext>
            </a:extLst>
          </p:cNvPr>
          <p:cNvSpPr/>
          <p:nvPr/>
        </p:nvSpPr>
        <p:spPr>
          <a:xfrm>
            <a:off x="8376669" y="1258894"/>
            <a:ext cx="98631" cy="75692"/>
          </a:xfrm>
          <a:prstGeom prst="ellipse">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endParaRPr lang="en-US" sz="900" dirty="0">
              <a:solidFill>
                <a:schemeClr val="tx1"/>
              </a:solidFill>
              <a:latin typeface="Arial" panose="020B0604020202020204" pitchFamily="34" charset="0"/>
              <a:cs typeface="Arial" panose="020B0604020202020204" pitchFamily="34" charset="0"/>
            </a:endParaRPr>
          </a:p>
        </p:txBody>
      </p:sp>
      <p:pic>
        <p:nvPicPr>
          <p:cNvPr id="61" name="Picture 60">
            <a:extLst>
              <a:ext uri="{FF2B5EF4-FFF2-40B4-BE49-F238E27FC236}">
                <a16:creationId xmlns:a16="http://schemas.microsoft.com/office/drawing/2014/main" id="{2CEAA0C2-CD72-5146-95CC-05052A203AE0}"/>
              </a:ext>
            </a:extLst>
          </p:cNvPr>
          <p:cNvPicPr>
            <a:picLocks noChangeAspect="1"/>
          </p:cNvPicPr>
          <p:nvPr/>
        </p:nvPicPr>
        <p:blipFill>
          <a:blip r:embed="rId7"/>
          <a:stretch>
            <a:fillRect/>
          </a:stretch>
        </p:blipFill>
        <p:spPr>
          <a:xfrm>
            <a:off x="9640504" y="1000689"/>
            <a:ext cx="1988166" cy="1700720"/>
          </a:xfrm>
          <a:prstGeom prst="rect">
            <a:avLst/>
          </a:prstGeom>
        </p:spPr>
      </p:pic>
      <p:cxnSp>
        <p:nvCxnSpPr>
          <p:cNvPr id="62" name="Straight Connector 61">
            <a:extLst>
              <a:ext uri="{FF2B5EF4-FFF2-40B4-BE49-F238E27FC236}">
                <a16:creationId xmlns:a16="http://schemas.microsoft.com/office/drawing/2014/main" id="{0989746A-3309-E642-9A52-FD581E2F24FE}"/>
              </a:ext>
            </a:extLst>
          </p:cNvPr>
          <p:cNvCxnSpPr>
            <a:cxnSpLocks/>
          </p:cNvCxnSpPr>
          <p:nvPr/>
        </p:nvCxnSpPr>
        <p:spPr>
          <a:xfrm>
            <a:off x="11653004" y="1047190"/>
            <a:ext cx="0" cy="2413211"/>
          </a:xfrm>
          <a:prstGeom prst="line">
            <a:avLst/>
          </a:prstGeom>
          <a:ln w="19050">
            <a:solidFill>
              <a:schemeClr val="bg2">
                <a:lumMod val="50000"/>
              </a:schemeClr>
            </a:solidFill>
            <a:prstDash val="dashDot"/>
          </a:ln>
        </p:spPr>
        <p:style>
          <a:lnRef idx="1">
            <a:schemeClr val="dk1"/>
          </a:lnRef>
          <a:fillRef idx="0">
            <a:schemeClr val="dk1"/>
          </a:fillRef>
          <a:effectRef idx="0">
            <a:schemeClr val="dk1"/>
          </a:effectRef>
          <a:fontRef idx="minor">
            <a:schemeClr val="tx1"/>
          </a:fontRef>
        </p:style>
      </p:cxnSp>
      <p:sp>
        <p:nvSpPr>
          <p:cNvPr id="63" name="Cloud 62">
            <a:extLst>
              <a:ext uri="{FF2B5EF4-FFF2-40B4-BE49-F238E27FC236}">
                <a16:creationId xmlns:a16="http://schemas.microsoft.com/office/drawing/2014/main" id="{5C552225-C5DC-2A4F-BEF5-38F628989710}"/>
              </a:ext>
            </a:extLst>
          </p:cNvPr>
          <p:cNvSpPr/>
          <p:nvPr/>
        </p:nvSpPr>
        <p:spPr>
          <a:xfrm>
            <a:off x="10071410" y="554564"/>
            <a:ext cx="2075055" cy="616605"/>
          </a:xfrm>
          <a:prstGeom prst="cloud">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r>
              <a:rPr lang="en-US" sz="900" dirty="0">
                <a:solidFill>
                  <a:schemeClr val="tx1"/>
                </a:solidFill>
                <a:latin typeface="Arial" panose="020B0604020202020204" pitchFamily="34" charset="0"/>
                <a:cs typeface="Arial" panose="020B0604020202020204" pitchFamily="34" charset="0"/>
              </a:rPr>
              <a:t>5 </a:t>
            </a:r>
            <a:r>
              <a:rPr lang="en-US" sz="900" b="1" dirty="0">
                <a:solidFill>
                  <a:schemeClr val="tx1"/>
                </a:solidFill>
                <a:latin typeface="Arial" panose="020B0604020202020204" pitchFamily="34" charset="0"/>
                <a:cs typeface="Arial" panose="020B0604020202020204" pitchFamily="34" charset="0"/>
              </a:rPr>
              <a:t>Mandatory</a:t>
            </a:r>
            <a:r>
              <a:rPr lang="en-US" sz="900" dirty="0">
                <a:solidFill>
                  <a:schemeClr val="tx1"/>
                </a:solidFill>
                <a:latin typeface="Arial" panose="020B0604020202020204" pitchFamily="34" charset="0"/>
                <a:cs typeface="Arial" panose="020B0604020202020204" pitchFamily="34" charset="0"/>
              </a:rPr>
              <a:t> fields! Wow…</a:t>
            </a:r>
          </a:p>
        </p:txBody>
      </p:sp>
      <p:sp>
        <p:nvSpPr>
          <p:cNvPr id="64" name="Oval 63">
            <a:extLst>
              <a:ext uri="{FF2B5EF4-FFF2-40B4-BE49-F238E27FC236}">
                <a16:creationId xmlns:a16="http://schemas.microsoft.com/office/drawing/2014/main" id="{A6FE9860-50D4-594D-8149-1B85BC532B16}"/>
              </a:ext>
            </a:extLst>
          </p:cNvPr>
          <p:cNvSpPr/>
          <p:nvPr/>
        </p:nvSpPr>
        <p:spPr>
          <a:xfrm>
            <a:off x="10846300" y="1087454"/>
            <a:ext cx="171309" cy="171440"/>
          </a:xfrm>
          <a:prstGeom prst="ellipse">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r>
              <a:rPr lang="en-US" sz="900" dirty="0">
                <a:solidFill>
                  <a:schemeClr val="tx1"/>
                </a:solidFill>
                <a:latin typeface="Arial" panose="020B0604020202020204" pitchFamily="34" charset="0"/>
                <a:cs typeface="Arial" panose="020B0604020202020204" pitchFamily="34" charset="0"/>
              </a:rPr>
              <a:t> </a:t>
            </a:r>
          </a:p>
        </p:txBody>
      </p:sp>
      <p:sp>
        <p:nvSpPr>
          <p:cNvPr id="66" name="Cloud 65">
            <a:extLst>
              <a:ext uri="{FF2B5EF4-FFF2-40B4-BE49-F238E27FC236}">
                <a16:creationId xmlns:a16="http://schemas.microsoft.com/office/drawing/2014/main" id="{5CD0DC6E-EDC6-F74C-8254-4ED9A415BB36}"/>
              </a:ext>
            </a:extLst>
          </p:cNvPr>
          <p:cNvSpPr/>
          <p:nvPr/>
        </p:nvSpPr>
        <p:spPr>
          <a:xfrm>
            <a:off x="10758372" y="1470843"/>
            <a:ext cx="1182415" cy="953771"/>
          </a:xfrm>
          <a:prstGeom prst="cloud">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r>
              <a:rPr lang="en-US" sz="900" b="1" dirty="0">
                <a:solidFill>
                  <a:schemeClr val="tx1"/>
                </a:solidFill>
                <a:latin typeface="Arial" panose="020B0604020202020204" pitchFamily="34" charset="0"/>
                <a:cs typeface="Arial" panose="020B0604020202020204" pitchFamily="34" charset="0"/>
              </a:rPr>
              <a:t>Do I have time </a:t>
            </a:r>
            <a:r>
              <a:rPr lang="en-US" sz="900" dirty="0">
                <a:solidFill>
                  <a:schemeClr val="tx1"/>
                </a:solidFill>
                <a:latin typeface="Arial" panose="020B0604020202020204" pitchFamily="34" charset="0"/>
                <a:cs typeface="Arial" panose="020B0604020202020204" pitchFamily="34" charset="0"/>
              </a:rPr>
              <a:t>for this right now? </a:t>
            </a:r>
          </a:p>
        </p:txBody>
      </p:sp>
      <p:sp>
        <p:nvSpPr>
          <p:cNvPr id="67" name="Oval 66">
            <a:extLst>
              <a:ext uri="{FF2B5EF4-FFF2-40B4-BE49-F238E27FC236}">
                <a16:creationId xmlns:a16="http://schemas.microsoft.com/office/drawing/2014/main" id="{DA26F171-D4CD-094B-A0A6-C90CD530BF69}"/>
              </a:ext>
            </a:extLst>
          </p:cNvPr>
          <p:cNvSpPr/>
          <p:nvPr/>
        </p:nvSpPr>
        <p:spPr>
          <a:xfrm>
            <a:off x="10780268" y="1479459"/>
            <a:ext cx="171309" cy="171440"/>
          </a:xfrm>
          <a:prstGeom prst="ellipse">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r>
              <a:rPr lang="en-US" sz="900" dirty="0">
                <a:solidFill>
                  <a:schemeClr val="tx1"/>
                </a:solidFill>
                <a:latin typeface="Arial" panose="020B0604020202020204" pitchFamily="34" charset="0"/>
                <a:cs typeface="Arial" panose="020B0604020202020204" pitchFamily="34" charset="0"/>
              </a:rPr>
              <a:t> </a:t>
            </a:r>
          </a:p>
        </p:txBody>
      </p:sp>
      <p:sp>
        <p:nvSpPr>
          <p:cNvPr id="68" name="Oval 67">
            <a:extLst>
              <a:ext uri="{FF2B5EF4-FFF2-40B4-BE49-F238E27FC236}">
                <a16:creationId xmlns:a16="http://schemas.microsoft.com/office/drawing/2014/main" id="{E3497687-1DD1-F04A-BD38-D53D630356BD}"/>
              </a:ext>
            </a:extLst>
          </p:cNvPr>
          <p:cNvSpPr/>
          <p:nvPr/>
        </p:nvSpPr>
        <p:spPr>
          <a:xfrm>
            <a:off x="10768415" y="1196028"/>
            <a:ext cx="98631" cy="75692"/>
          </a:xfrm>
          <a:prstGeom prst="ellipse">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endParaRPr lang="en-US" sz="900" dirty="0">
              <a:solidFill>
                <a:schemeClr val="tx1"/>
              </a:solidFill>
              <a:latin typeface="Arial" panose="020B0604020202020204" pitchFamily="34" charset="0"/>
              <a:cs typeface="Arial" panose="020B0604020202020204" pitchFamily="34" charset="0"/>
            </a:endParaRPr>
          </a:p>
        </p:txBody>
      </p:sp>
      <p:sp>
        <p:nvSpPr>
          <p:cNvPr id="69" name="Oval 68">
            <a:extLst>
              <a:ext uri="{FF2B5EF4-FFF2-40B4-BE49-F238E27FC236}">
                <a16:creationId xmlns:a16="http://schemas.microsoft.com/office/drawing/2014/main" id="{BF1AEA9B-BB28-834D-94A0-A9660DEA674C}"/>
              </a:ext>
            </a:extLst>
          </p:cNvPr>
          <p:cNvSpPr/>
          <p:nvPr/>
        </p:nvSpPr>
        <p:spPr>
          <a:xfrm>
            <a:off x="10709056" y="1479459"/>
            <a:ext cx="98631" cy="75692"/>
          </a:xfrm>
          <a:prstGeom prst="ellipse">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endParaRPr lang="en-US" sz="900" dirty="0">
              <a:solidFill>
                <a:schemeClr val="tx1"/>
              </a:solidFill>
              <a:latin typeface="Arial" panose="020B0604020202020204" pitchFamily="34" charset="0"/>
              <a:cs typeface="Arial" panose="020B0604020202020204" pitchFamily="34" charset="0"/>
            </a:endParaRPr>
          </a:p>
        </p:txBody>
      </p:sp>
      <p:sp>
        <p:nvSpPr>
          <p:cNvPr id="70" name="Rectangle 69">
            <a:extLst>
              <a:ext uri="{FF2B5EF4-FFF2-40B4-BE49-F238E27FC236}">
                <a16:creationId xmlns:a16="http://schemas.microsoft.com/office/drawing/2014/main" id="{87B2D983-2994-D847-877F-04D2BD11AA74}"/>
              </a:ext>
            </a:extLst>
          </p:cNvPr>
          <p:cNvSpPr/>
          <p:nvPr/>
        </p:nvSpPr>
        <p:spPr>
          <a:xfrm>
            <a:off x="9676835" y="2732904"/>
            <a:ext cx="1920340" cy="400110"/>
          </a:xfrm>
          <a:prstGeom prst="rect">
            <a:avLst/>
          </a:prstGeom>
        </p:spPr>
        <p:txBody>
          <a:bodyPr wrap="square">
            <a:spAutoFit/>
          </a:bodyPr>
          <a:lstStyle/>
          <a:p>
            <a:r>
              <a:rPr lang="en-CA" sz="1000" dirty="0"/>
              <a:t>Clara considers whether if she has time for this “profile thing.”</a:t>
            </a:r>
          </a:p>
        </p:txBody>
      </p:sp>
      <p:sp>
        <p:nvSpPr>
          <p:cNvPr id="73" name="Rectangle 72">
            <a:extLst>
              <a:ext uri="{FF2B5EF4-FFF2-40B4-BE49-F238E27FC236}">
                <a16:creationId xmlns:a16="http://schemas.microsoft.com/office/drawing/2014/main" id="{46040691-F5CC-5045-B706-6E5415D6C39C}"/>
              </a:ext>
            </a:extLst>
          </p:cNvPr>
          <p:cNvSpPr/>
          <p:nvPr/>
        </p:nvSpPr>
        <p:spPr>
          <a:xfrm>
            <a:off x="3515181" y="5731030"/>
            <a:ext cx="2702993" cy="1169551"/>
          </a:xfrm>
          <a:prstGeom prst="rect">
            <a:avLst/>
          </a:prstGeom>
        </p:spPr>
        <p:txBody>
          <a:bodyPr wrap="square">
            <a:spAutoFit/>
          </a:bodyPr>
          <a:lstStyle/>
          <a:p>
            <a:r>
              <a:rPr lang="en-CA" sz="1000" dirty="0"/>
              <a:t>So, Clara happily fills in the fields : </a:t>
            </a:r>
            <a:r>
              <a:rPr lang="en-CA" sz="1000" b="1" dirty="0"/>
              <a:t>Job title, company (department) education, work experience, skills</a:t>
            </a:r>
            <a:r>
              <a:rPr lang="en-CA" sz="1000" dirty="0"/>
              <a:t>. and more. </a:t>
            </a:r>
          </a:p>
          <a:p>
            <a:endParaRPr lang="en-CA" sz="1000" dirty="0"/>
          </a:p>
          <a:p>
            <a:r>
              <a:rPr lang="en-CA" sz="1000" dirty="0"/>
              <a:t>She completes the fields and clicks ‘Update’. </a:t>
            </a:r>
          </a:p>
          <a:p>
            <a:pPr marL="171450" indent="-171450">
              <a:buFont typeface="Arial" panose="020B0604020202020204" pitchFamily="34" charset="0"/>
              <a:buChar char="•"/>
            </a:pPr>
            <a:endParaRPr lang="en-CA" sz="1000" dirty="0"/>
          </a:p>
          <a:p>
            <a:pPr marL="171450" indent="-171450">
              <a:buFont typeface="Arial" panose="020B0604020202020204" pitchFamily="34" charset="0"/>
              <a:buChar char="•"/>
            </a:pPr>
            <a:endParaRPr lang="en-CA" sz="1000" dirty="0"/>
          </a:p>
        </p:txBody>
      </p:sp>
      <p:cxnSp>
        <p:nvCxnSpPr>
          <p:cNvPr id="77" name="Straight Connector 76">
            <a:extLst>
              <a:ext uri="{FF2B5EF4-FFF2-40B4-BE49-F238E27FC236}">
                <a16:creationId xmlns:a16="http://schemas.microsoft.com/office/drawing/2014/main" id="{FCBC439B-0451-EE49-A53C-6437E262FD8F}"/>
              </a:ext>
            </a:extLst>
          </p:cNvPr>
          <p:cNvCxnSpPr/>
          <p:nvPr/>
        </p:nvCxnSpPr>
        <p:spPr>
          <a:xfrm>
            <a:off x="266081" y="3460401"/>
            <a:ext cx="118803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81" name="Picture 80">
            <a:extLst>
              <a:ext uri="{FF2B5EF4-FFF2-40B4-BE49-F238E27FC236}">
                <a16:creationId xmlns:a16="http://schemas.microsoft.com/office/drawing/2014/main" id="{6CA5933E-011D-8843-B5E6-65BC3BED6658}"/>
              </a:ext>
            </a:extLst>
          </p:cNvPr>
          <p:cNvPicPr>
            <a:picLocks noChangeAspect="1"/>
          </p:cNvPicPr>
          <p:nvPr/>
        </p:nvPicPr>
        <p:blipFill>
          <a:blip r:embed="rId7"/>
          <a:stretch>
            <a:fillRect/>
          </a:stretch>
        </p:blipFill>
        <p:spPr>
          <a:xfrm>
            <a:off x="180595" y="3952767"/>
            <a:ext cx="1988166" cy="1700720"/>
          </a:xfrm>
          <a:prstGeom prst="rect">
            <a:avLst/>
          </a:prstGeom>
        </p:spPr>
      </p:pic>
      <p:sp>
        <p:nvSpPr>
          <p:cNvPr id="83" name="Oval 82">
            <a:extLst>
              <a:ext uri="{FF2B5EF4-FFF2-40B4-BE49-F238E27FC236}">
                <a16:creationId xmlns:a16="http://schemas.microsoft.com/office/drawing/2014/main" id="{D3572631-2FA4-0D46-A6AE-0825934B4B5F}"/>
              </a:ext>
            </a:extLst>
          </p:cNvPr>
          <p:cNvSpPr/>
          <p:nvPr/>
        </p:nvSpPr>
        <p:spPr>
          <a:xfrm>
            <a:off x="1227237" y="3815109"/>
            <a:ext cx="171309" cy="171440"/>
          </a:xfrm>
          <a:prstGeom prst="ellipse">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r>
              <a:rPr lang="en-US" sz="900" dirty="0">
                <a:solidFill>
                  <a:schemeClr val="tx1"/>
                </a:solidFill>
                <a:latin typeface="Arial" panose="020B0604020202020204" pitchFamily="34" charset="0"/>
                <a:cs typeface="Arial" panose="020B0604020202020204" pitchFamily="34" charset="0"/>
              </a:rPr>
              <a:t> </a:t>
            </a:r>
          </a:p>
        </p:txBody>
      </p:sp>
      <p:sp>
        <p:nvSpPr>
          <p:cNvPr id="84" name="Oval 83">
            <a:extLst>
              <a:ext uri="{FF2B5EF4-FFF2-40B4-BE49-F238E27FC236}">
                <a16:creationId xmlns:a16="http://schemas.microsoft.com/office/drawing/2014/main" id="{B68E4F26-E21F-1E4E-80BD-CF9F02F71D90}"/>
              </a:ext>
            </a:extLst>
          </p:cNvPr>
          <p:cNvSpPr/>
          <p:nvPr/>
        </p:nvSpPr>
        <p:spPr>
          <a:xfrm>
            <a:off x="1143277" y="3890316"/>
            <a:ext cx="99853" cy="99929"/>
          </a:xfrm>
          <a:prstGeom prst="ellipse">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r>
              <a:rPr lang="en-US" sz="900" dirty="0">
                <a:solidFill>
                  <a:schemeClr val="tx1"/>
                </a:solidFill>
                <a:latin typeface="Arial" panose="020B0604020202020204" pitchFamily="34" charset="0"/>
                <a:cs typeface="Arial" panose="020B0604020202020204" pitchFamily="34" charset="0"/>
              </a:rPr>
              <a:t> </a:t>
            </a:r>
          </a:p>
        </p:txBody>
      </p:sp>
      <p:cxnSp>
        <p:nvCxnSpPr>
          <p:cNvPr id="86" name="Straight Connector 85">
            <a:extLst>
              <a:ext uri="{FF2B5EF4-FFF2-40B4-BE49-F238E27FC236}">
                <a16:creationId xmlns:a16="http://schemas.microsoft.com/office/drawing/2014/main" id="{01960DBF-337E-4947-B176-00AD0EF345C2}"/>
              </a:ext>
            </a:extLst>
          </p:cNvPr>
          <p:cNvCxnSpPr>
            <a:cxnSpLocks/>
          </p:cNvCxnSpPr>
          <p:nvPr/>
        </p:nvCxnSpPr>
        <p:spPr>
          <a:xfrm>
            <a:off x="3495373" y="3460401"/>
            <a:ext cx="0" cy="3397599"/>
          </a:xfrm>
          <a:prstGeom prst="line">
            <a:avLst/>
          </a:prstGeom>
          <a:ln w="19050">
            <a:solidFill>
              <a:schemeClr val="bg2">
                <a:lumMod val="50000"/>
              </a:schemeClr>
            </a:solidFill>
            <a:prstDash val="dashDot"/>
          </a:ln>
        </p:spPr>
        <p:style>
          <a:lnRef idx="1">
            <a:schemeClr val="dk1"/>
          </a:lnRef>
          <a:fillRef idx="0">
            <a:schemeClr val="dk1"/>
          </a:fillRef>
          <a:effectRef idx="0">
            <a:schemeClr val="dk1"/>
          </a:effectRef>
          <a:fontRef idx="minor">
            <a:schemeClr val="tx1"/>
          </a:fontRef>
        </p:style>
      </p:cxnSp>
      <p:sp>
        <p:nvSpPr>
          <p:cNvPr id="82" name="Cloud 81">
            <a:extLst>
              <a:ext uri="{FF2B5EF4-FFF2-40B4-BE49-F238E27FC236}">
                <a16:creationId xmlns:a16="http://schemas.microsoft.com/office/drawing/2014/main" id="{30ACCFEC-B3C3-2243-9688-CF1FE56104E8}"/>
              </a:ext>
            </a:extLst>
          </p:cNvPr>
          <p:cNvSpPr/>
          <p:nvPr/>
        </p:nvSpPr>
        <p:spPr>
          <a:xfrm>
            <a:off x="1139320" y="3336663"/>
            <a:ext cx="2558497" cy="2013385"/>
          </a:xfrm>
          <a:prstGeom prst="cloud">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endParaRPr lang="en-US" sz="900" dirty="0">
              <a:solidFill>
                <a:schemeClr val="tx1"/>
              </a:solidFill>
              <a:latin typeface="Arial" panose="020B0604020202020204" pitchFamily="34" charset="0"/>
              <a:cs typeface="Arial" panose="020B0604020202020204" pitchFamily="34" charset="0"/>
            </a:endParaRPr>
          </a:p>
        </p:txBody>
      </p:sp>
      <p:pic>
        <p:nvPicPr>
          <p:cNvPr id="72" name="Picture 71">
            <a:extLst>
              <a:ext uri="{FF2B5EF4-FFF2-40B4-BE49-F238E27FC236}">
                <a16:creationId xmlns:a16="http://schemas.microsoft.com/office/drawing/2014/main" id="{CEB2D987-9349-F44B-88CB-A8A4BB3589E2}"/>
              </a:ext>
            </a:extLst>
          </p:cNvPr>
          <p:cNvPicPr>
            <a:picLocks noChangeAspect="1"/>
          </p:cNvPicPr>
          <p:nvPr/>
        </p:nvPicPr>
        <p:blipFill>
          <a:blip r:embed="rId3"/>
          <a:stretch>
            <a:fillRect/>
          </a:stretch>
        </p:blipFill>
        <p:spPr>
          <a:xfrm>
            <a:off x="1446793" y="3632995"/>
            <a:ext cx="1725580" cy="1389056"/>
          </a:xfrm>
          <a:prstGeom prst="rect">
            <a:avLst/>
          </a:prstGeom>
        </p:spPr>
      </p:pic>
      <p:sp>
        <p:nvSpPr>
          <p:cNvPr id="87" name="Rectangle 86">
            <a:extLst>
              <a:ext uri="{FF2B5EF4-FFF2-40B4-BE49-F238E27FC236}">
                <a16:creationId xmlns:a16="http://schemas.microsoft.com/office/drawing/2014/main" id="{62A16499-829E-E64F-8E70-0B81385D6E03}"/>
              </a:ext>
            </a:extLst>
          </p:cNvPr>
          <p:cNvSpPr/>
          <p:nvPr/>
        </p:nvSpPr>
        <p:spPr>
          <a:xfrm>
            <a:off x="96343" y="5645005"/>
            <a:ext cx="3399029" cy="1015663"/>
          </a:xfrm>
          <a:prstGeom prst="rect">
            <a:avLst/>
          </a:prstGeom>
        </p:spPr>
        <p:txBody>
          <a:bodyPr wrap="square">
            <a:spAutoFit/>
          </a:bodyPr>
          <a:lstStyle/>
          <a:p>
            <a:r>
              <a:rPr lang="en-CA" sz="1000" dirty="0"/>
              <a:t>Clara remembers the manager suggesting the profile page is ”Kind of like Facebook but more like LinkedIn - have you done one of those before?” </a:t>
            </a:r>
            <a:br>
              <a:rPr lang="en-CA" sz="1000" dirty="0"/>
            </a:br>
            <a:r>
              <a:rPr lang="en-CA" sz="1000" dirty="0"/>
              <a:t>She remembers her manager saying “Your colleagues can get to know you better”…So she feels good about providing more information about herself in a professional spirit.</a:t>
            </a:r>
          </a:p>
        </p:txBody>
      </p:sp>
      <p:sp>
        <p:nvSpPr>
          <p:cNvPr id="74" name="Rounded Rectangle 73">
            <a:extLst>
              <a:ext uri="{FF2B5EF4-FFF2-40B4-BE49-F238E27FC236}">
                <a16:creationId xmlns:a16="http://schemas.microsoft.com/office/drawing/2014/main" id="{93CE9241-2ED0-C94E-829D-13D3AC0B8EA0}"/>
              </a:ext>
            </a:extLst>
          </p:cNvPr>
          <p:cNvSpPr/>
          <p:nvPr/>
        </p:nvSpPr>
        <p:spPr>
          <a:xfrm>
            <a:off x="2647017" y="3550687"/>
            <a:ext cx="963930" cy="435862"/>
          </a:xfrm>
          <a:prstGeom prst="roundRect">
            <a:avLst>
              <a:gd name="adj" fmla="val 7778"/>
            </a:avLst>
          </a:prstGeom>
          <a:solidFill>
            <a:schemeClr val="bg1"/>
          </a:solidFill>
          <a:ln w="15875">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220"/>
              </a:lnSpc>
            </a:pPr>
            <a:r>
              <a:rPr lang="en-US" sz="900" dirty="0">
                <a:solidFill>
                  <a:schemeClr val="tx1"/>
                </a:solidFill>
                <a:latin typeface="Arial" panose="020B0604020202020204" pitchFamily="34" charset="0"/>
                <a:cs typeface="Arial" panose="020B0604020202020204" pitchFamily="34" charset="0"/>
              </a:rPr>
              <a:t>It’s kind of like </a:t>
            </a:r>
          </a:p>
          <a:p>
            <a:pPr algn="ctr">
              <a:lnSpc>
                <a:spcPts val="1220"/>
              </a:lnSpc>
            </a:pPr>
            <a:r>
              <a:rPr lang="en-US" sz="900" dirty="0">
                <a:solidFill>
                  <a:schemeClr val="tx1"/>
                </a:solidFill>
                <a:latin typeface="Arial" panose="020B0604020202020204" pitchFamily="34" charset="0"/>
                <a:cs typeface="Arial" panose="020B0604020202020204" pitchFamily="34" charset="0"/>
              </a:rPr>
              <a:t>LinkedIn!</a:t>
            </a:r>
          </a:p>
          <a:p>
            <a:pPr algn="ctr">
              <a:lnSpc>
                <a:spcPts val="1220"/>
              </a:lnSpc>
            </a:pPr>
            <a:endParaRPr lang="en-US" sz="900" dirty="0">
              <a:solidFill>
                <a:schemeClr val="tx1"/>
              </a:solidFill>
              <a:latin typeface="Arial" panose="020B0604020202020204" pitchFamily="34" charset="0"/>
              <a:cs typeface="Arial" panose="020B0604020202020204" pitchFamily="34" charset="0"/>
            </a:endParaRPr>
          </a:p>
        </p:txBody>
      </p:sp>
      <p:cxnSp>
        <p:nvCxnSpPr>
          <p:cNvPr id="88" name="Straight Connector 87">
            <a:extLst>
              <a:ext uri="{FF2B5EF4-FFF2-40B4-BE49-F238E27FC236}">
                <a16:creationId xmlns:a16="http://schemas.microsoft.com/office/drawing/2014/main" id="{6B3DF5CE-42E8-4C47-B4A6-00CA6F3A5739}"/>
              </a:ext>
            </a:extLst>
          </p:cNvPr>
          <p:cNvCxnSpPr>
            <a:cxnSpLocks/>
            <a:stCxn id="74" idx="2"/>
          </p:cNvCxnSpPr>
          <p:nvPr/>
        </p:nvCxnSpPr>
        <p:spPr>
          <a:xfrm flipH="1">
            <a:off x="2750827" y="3986549"/>
            <a:ext cx="378155" cy="102863"/>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cxnSp>
        <p:nvCxnSpPr>
          <p:cNvPr id="94" name="Straight Connector 93">
            <a:extLst>
              <a:ext uri="{FF2B5EF4-FFF2-40B4-BE49-F238E27FC236}">
                <a16:creationId xmlns:a16="http://schemas.microsoft.com/office/drawing/2014/main" id="{E16714EE-375C-EA4F-B423-76104A96EA5B}"/>
              </a:ext>
            </a:extLst>
          </p:cNvPr>
          <p:cNvCxnSpPr>
            <a:cxnSpLocks/>
          </p:cNvCxnSpPr>
          <p:nvPr/>
        </p:nvCxnSpPr>
        <p:spPr>
          <a:xfrm>
            <a:off x="6356749" y="3460401"/>
            <a:ext cx="0" cy="3397599"/>
          </a:xfrm>
          <a:prstGeom prst="line">
            <a:avLst/>
          </a:prstGeom>
          <a:ln w="19050">
            <a:solidFill>
              <a:schemeClr val="bg2">
                <a:lumMod val="50000"/>
              </a:schemeClr>
            </a:solidFill>
            <a:prstDash val="dashDot"/>
          </a:ln>
        </p:spPr>
        <p:style>
          <a:lnRef idx="1">
            <a:schemeClr val="dk1"/>
          </a:lnRef>
          <a:fillRef idx="0">
            <a:schemeClr val="dk1"/>
          </a:fillRef>
          <a:effectRef idx="0">
            <a:schemeClr val="dk1"/>
          </a:effectRef>
          <a:fontRef idx="minor">
            <a:schemeClr val="tx1"/>
          </a:fontRef>
        </p:style>
      </p:cxnSp>
      <p:pic>
        <p:nvPicPr>
          <p:cNvPr id="95" name="Picture 94">
            <a:extLst>
              <a:ext uri="{FF2B5EF4-FFF2-40B4-BE49-F238E27FC236}">
                <a16:creationId xmlns:a16="http://schemas.microsoft.com/office/drawing/2014/main" id="{A16CA87D-CBA0-2B46-A0E2-E0A6CE9B869F}"/>
              </a:ext>
            </a:extLst>
          </p:cNvPr>
          <p:cNvPicPr>
            <a:picLocks noChangeAspect="1"/>
          </p:cNvPicPr>
          <p:nvPr/>
        </p:nvPicPr>
        <p:blipFill>
          <a:blip r:embed="rId7"/>
          <a:stretch>
            <a:fillRect/>
          </a:stretch>
        </p:blipFill>
        <p:spPr>
          <a:xfrm>
            <a:off x="3504902" y="3984366"/>
            <a:ext cx="1988166" cy="1700720"/>
          </a:xfrm>
          <a:prstGeom prst="rect">
            <a:avLst/>
          </a:prstGeom>
        </p:spPr>
      </p:pic>
      <p:sp>
        <p:nvSpPr>
          <p:cNvPr id="96" name="Cloud 95">
            <a:extLst>
              <a:ext uri="{FF2B5EF4-FFF2-40B4-BE49-F238E27FC236}">
                <a16:creationId xmlns:a16="http://schemas.microsoft.com/office/drawing/2014/main" id="{6F6081C8-3944-A643-98AE-BE82801CACC4}"/>
              </a:ext>
            </a:extLst>
          </p:cNvPr>
          <p:cNvSpPr/>
          <p:nvPr/>
        </p:nvSpPr>
        <p:spPr>
          <a:xfrm>
            <a:off x="4616037" y="3551682"/>
            <a:ext cx="1740712" cy="1361412"/>
          </a:xfrm>
          <a:prstGeom prst="cloud">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r>
              <a:rPr lang="en-US" sz="900" dirty="0">
                <a:solidFill>
                  <a:schemeClr val="tx1"/>
                </a:solidFill>
                <a:latin typeface="Arial" panose="020B0604020202020204" pitchFamily="34" charset="0"/>
                <a:cs typeface="Arial" panose="020B0604020202020204" pitchFamily="34" charset="0"/>
              </a:rPr>
              <a:t>I got this! LinkedIn was quick &amp; easy, and it was worth it! It helped me get this job, after all.</a:t>
            </a:r>
          </a:p>
        </p:txBody>
      </p:sp>
      <p:sp>
        <p:nvSpPr>
          <p:cNvPr id="97" name="Oval 96">
            <a:extLst>
              <a:ext uri="{FF2B5EF4-FFF2-40B4-BE49-F238E27FC236}">
                <a16:creationId xmlns:a16="http://schemas.microsoft.com/office/drawing/2014/main" id="{B70D6401-4DF3-F74B-A447-6F5C0B92635B}"/>
              </a:ext>
            </a:extLst>
          </p:cNvPr>
          <p:cNvSpPr/>
          <p:nvPr/>
        </p:nvSpPr>
        <p:spPr>
          <a:xfrm>
            <a:off x="4536485" y="4156083"/>
            <a:ext cx="171309" cy="171440"/>
          </a:xfrm>
          <a:prstGeom prst="ellipse">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r>
              <a:rPr lang="en-US" sz="900" dirty="0">
                <a:solidFill>
                  <a:schemeClr val="tx1"/>
                </a:solidFill>
                <a:latin typeface="Arial" panose="020B0604020202020204" pitchFamily="34" charset="0"/>
                <a:cs typeface="Arial" panose="020B0604020202020204" pitchFamily="34" charset="0"/>
              </a:rPr>
              <a:t> </a:t>
            </a:r>
          </a:p>
        </p:txBody>
      </p:sp>
      <p:sp>
        <p:nvSpPr>
          <p:cNvPr id="98" name="Oval 97">
            <a:extLst>
              <a:ext uri="{FF2B5EF4-FFF2-40B4-BE49-F238E27FC236}">
                <a16:creationId xmlns:a16="http://schemas.microsoft.com/office/drawing/2014/main" id="{48BA9B34-0C67-4B46-AB5D-D7D65F0EA257}"/>
              </a:ext>
            </a:extLst>
          </p:cNvPr>
          <p:cNvSpPr/>
          <p:nvPr/>
        </p:nvSpPr>
        <p:spPr>
          <a:xfrm>
            <a:off x="4475498" y="4155698"/>
            <a:ext cx="98631" cy="75692"/>
          </a:xfrm>
          <a:prstGeom prst="ellipse">
            <a:avLst/>
          </a:prstGeom>
          <a:solidFill>
            <a:schemeClr val="bg1"/>
          </a:solidFill>
          <a:ln>
            <a:solidFill>
              <a:schemeClr val="tx1">
                <a:lumMod val="95000"/>
                <a:lumOff val="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72000" rIns="91440" bIns="180000" numCol="1" spcCol="0" rtlCol="0" fromWordArt="0" anchor="t" anchorCtr="0" forceAA="0" compatLnSpc="1">
            <a:prstTxWarp prst="textNoShape">
              <a:avLst/>
            </a:prstTxWarp>
            <a:noAutofit/>
          </a:bodyPr>
          <a:lstStyle/>
          <a:p>
            <a:pPr algn="ctr">
              <a:lnSpc>
                <a:spcPts val="1120"/>
              </a:lnSpc>
            </a:pPr>
            <a:endParaRPr lang="en-US" sz="900" dirty="0">
              <a:solidFill>
                <a:schemeClr val="tx1"/>
              </a:solidFill>
              <a:latin typeface="Arial" panose="020B0604020202020204" pitchFamily="34" charset="0"/>
              <a:cs typeface="Arial" panose="020B0604020202020204" pitchFamily="34" charset="0"/>
            </a:endParaRPr>
          </a:p>
        </p:txBody>
      </p:sp>
      <p:pic>
        <p:nvPicPr>
          <p:cNvPr id="101" name="Picture 100">
            <a:extLst>
              <a:ext uri="{FF2B5EF4-FFF2-40B4-BE49-F238E27FC236}">
                <a16:creationId xmlns:a16="http://schemas.microsoft.com/office/drawing/2014/main" id="{1659A1FA-9CC8-B34F-9C95-C10EBB68EBD2}"/>
              </a:ext>
            </a:extLst>
          </p:cNvPr>
          <p:cNvPicPr>
            <a:picLocks noChangeAspect="1"/>
          </p:cNvPicPr>
          <p:nvPr/>
        </p:nvPicPr>
        <p:blipFill>
          <a:blip r:embed="rId8"/>
          <a:stretch>
            <a:fillRect/>
          </a:stretch>
        </p:blipFill>
        <p:spPr>
          <a:xfrm>
            <a:off x="6461364" y="3584139"/>
            <a:ext cx="1847604" cy="1534821"/>
          </a:xfrm>
          <a:prstGeom prst="rect">
            <a:avLst/>
          </a:prstGeom>
        </p:spPr>
      </p:pic>
      <p:sp>
        <p:nvSpPr>
          <p:cNvPr id="102" name="Rectangle 101">
            <a:extLst>
              <a:ext uri="{FF2B5EF4-FFF2-40B4-BE49-F238E27FC236}">
                <a16:creationId xmlns:a16="http://schemas.microsoft.com/office/drawing/2014/main" id="{61E188D5-DD91-5841-AFE8-DD6CEF6587C5}"/>
              </a:ext>
            </a:extLst>
          </p:cNvPr>
          <p:cNvSpPr/>
          <p:nvPr/>
        </p:nvSpPr>
        <p:spPr>
          <a:xfrm>
            <a:off x="6395959" y="5277300"/>
            <a:ext cx="1855110" cy="900246"/>
          </a:xfrm>
          <a:prstGeom prst="rect">
            <a:avLst/>
          </a:prstGeom>
        </p:spPr>
        <p:txBody>
          <a:bodyPr wrap="square" rIns="0">
            <a:spAutoFit/>
          </a:bodyPr>
          <a:lstStyle/>
          <a:p>
            <a:r>
              <a:rPr lang="en-CA" sz="1050" dirty="0"/>
              <a:t>Then </a:t>
            </a:r>
            <a:r>
              <a:rPr lang="en-CA" sz="1050" b="1" dirty="0"/>
              <a:t>she chooses to look at other colleagues profiles to see if hers profile measures up</a:t>
            </a:r>
            <a:r>
              <a:rPr lang="en-CA" sz="1050" dirty="0"/>
              <a:t>.</a:t>
            </a:r>
          </a:p>
          <a:p>
            <a:r>
              <a:rPr lang="en-CA" sz="1050" dirty="0"/>
              <a:t>She notices some Jean has more information in his profile.</a:t>
            </a:r>
            <a:endParaRPr lang="en-CA" sz="1000" dirty="0"/>
          </a:p>
        </p:txBody>
      </p:sp>
      <p:pic>
        <p:nvPicPr>
          <p:cNvPr id="103" name="Picture 102">
            <a:extLst>
              <a:ext uri="{FF2B5EF4-FFF2-40B4-BE49-F238E27FC236}">
                <a16:creationId xmlns:a16="http://schemas.microsoft.com/office/drawing/2014/main" id="{C7EB0989-B606-4E42-A67C-DBDA3F758B0E}"/>
              </a:ext>
            </a:extLst>
          </p:cNvPr>
          <p:cNvPicPr>
            <a:picLocks noChangeAspect="1"/>
          </p:cNvPicPr>
          <p:nvPr/>
        </p:nvPicPr>
        <p:blipFill>
          <a:blip r:embed="rId9"/>
          <a:stretch>
            <a:fillRect/>
          </a:stretch>
        </p:blipFill>
        <p:spPr>
          <a:xfrm>
            <a:off x="8578842" y="3532493"/>
            <a:ext cx="1748395" cy="1458148"/>
          </a:xfrm>
          <a:prstGeom prst="rect">
            <a:avLst/>
          </a:prstGeom>
        </p:spPr>
      </p:pic>
      <p:cxnSp>
        <p:nvCxnSpPr>
          <p:cNvPr id="105" name="Straight Connector 104">
            <a:extLst>
              <a:ext uri="{FF2B5EF4-FFF2-40B4-BE49-F238E27FC236}">
                <a16:creationId xmlns:a16="http://schemas.microsoft.com/office/drawing/2014/main" id="{594C37D8-90B6-7E48-9E4D-2F519C7D8D19}"/>
              </a:ext>
            </a:extLst>
          </p:cNvPr>
          <p:cNvCxnSpPr>
            <a:cxnSpLocks/>
          </p:cNvCxnSpPr>
          <p:nvPr/>
        </p:nvCxnSpPr>
        <p:spPr>
          <a:xfrm>
            <a:off x="8389645" y="3488778"/>
            <a:ext cx="0" cy="3397599"/>
          </a:xfrm>
          <a:prstGeom prst="line">
            <a:avLst/>
          </a:prstGeom>
          <a:ln w="19050">
            <a:solidFill>
              <a:schemeClr val="bg2">
                <a:lumMod val="50000"/>
              </a:schemeClr>
            </a:solidFill>
            <a:prstDash val="dashDot"/>
          </a:ln>
        </p:spPr>
        <p:style>
          <a:lnRef idx="1">
            <a:schemeClr val="dk1"/>
          </a:lnRef>
          <a:fillRef idx="0">
            <a:schemeClr val="dk1"/>
          </a:fillRef>
          <a:effectRef idx="0">
            <a:schemeClr val="dk1"/>
          </a:effectRef>
          <a:fontRef idx="minor">
            <a:schemeClr val="tx1"/>
          </a:fontRef>
        </p:style>
      </p:cxnSp>
      <p:cxnSp>
        <p:nvCxnSpPr>
          <p:cNvPr id="107" name="Straight Connector 106">
            <a:extLst>
              <a:ext uri="{FF2B5EF4-FFF2-40B4-BE49-F238E27FC236}">
                <a16:creationId xmlns:a16="http://schemas.microsoft.com/office/drawing/2014/main" id="{4C079F10-9D11-3248-BCBC-BB790945F095}"/>
              </a:ext>
            </a:extLst>
          </p:cNvPr>
          <p:cNvCxnSpPr>
            <a:cxnSpLocks/>
          </p:cNvCxnSpPr>
          <p:nvPr/>
        </p:nvCxnSpPr>
        <p:spPr>
          <a:xfrm flipV="1">
            <a:off x="8404783" y="5077664"/>
            <a:ext cx="3778418" cy="40680"/>
          </a:xfrm>
          <a:prstGeom prst="line">
            <a:avLst/>
          </a:prstGeom>
          <a:ln w="19050">
            <a:solidFill>
              <a:schemeClr val="bg2">
                <a:lumMod val="50000"/>
              </a:schemeClr>
            </a:solidFill>
            <a:prstDash val="dashDot"/>
          </a:ln>
        </p:spPr>
        <p:style>
          <a:lnRef idx="1">
            <a:schemeClr val="dk1"/>
          </a:lnRef>
          <a:fillRef idx="0">
            <a:schemeClr val="dk1"/>
          </a:fillRef>
          <a:effectRef idx="0">
            <a:schemeClr val="dk1"/>
          </a:effectRef>
          <a:fontRef idx="minor">
            <a:schemeClr val="tx1"/>
          </a:fontRef>
        </p:style>
      </p:cxnSp>
      <p:sp>
        <p:nvSpPr>
          <p:cNvPr id="113" name="Rectangle 112">
            <a:extLst>
              <a:ext uri="{FF2B5EF4-FFF2-40B4-BE49-F238E27FC236}">
                <a16:creationId xmlns:a16="http://schemas.microsoft.com/office/drawing/2014/main" id="{73F5981E-EEDE-014A-B552-391157AA3F52}"/>
              </a:ext>
            </a:extLst>
          </p:cNvPr>
          <p:cNvSpPr/>
          <p:nvPr/>
        </p:nvSpPr>
        <p:spPr>
          <a:xfrm>
            <a:off x="10293992" y="3668648"/>
            <a:ext cx="1756041" cy="1223412"/>
          </a:xfrm>
          <a:prstGeom prst="rect">
            <a:avLst/>
          </a:prstGeom>
        </p:spPr>
        <p:txBody>
          <a:bodyPr wrap="square" rIns="0">
            <a:spAutoFit/>
          </a:bodyPr>
          <a:lstStyle/>
          <a:p>
            <a:r>
              <a:rPr lang="en-CA" sz="1050" dirty="0"/>
              <a:t>Clara returns to her Profile She and sees that there are other fields where she can add to her profile, like the others, but they do not appear to be as important, so she will come back later.</a:t>
            </a:r>
            <a:endParaRPr lang="en-CA" sz="1000" dirty="0"/>
          </a:p>
        </p:txBody>
      </p:sp>
      <p:sp>
        <p:nvSpPr>
          <p:cNvPr id="114" name="Rectangle 113">
            <a:extLst>
              <a:ext uri="{FF2B5EF4-FFF2-40B4-BE49-F238E27FC236}">
                <a16:creationId xmlns:a16="http://schemas.microsoft.com/office/drawing/2014/main" id="{94C56626-CAEB-074C-AC9E-158F5B98911D}"/>
              </a:ext>
            </a:extLst>
          </p:cNvPr>
          <p:cNvSpPr/>
          <p:nvPr/>
        </p:nvSpPr>
        <p:spPr>
          <a:xfrm>
            <a:off x="10377976" y="5205367"/>
            <a:ext cx="1756041" cy="1384995"/>
          </a:xfrm>
          <a:prstGeom prst="rect">
            <a:avLst/>
          </a:prstGeom>
        </p:spPr>
        <p:txBody>
          <a:bodyPr wrap="square" rIns="0">
            <a:spAutoFit/>
          </a:bodyPr>
          <a:lstStyle/>
          <a:p>
            <a:r>
              <a:rPr lang="en-CA" sz="1050" dirty="0"/>
              <a:t>Clara’s Manager logs into her GC Profile Dashboard later that afternoon. She sees 5 new notifications. On the notification page, she sees Clara has filled out the </a:t>
            </a:r>
            <a:r>
              <a:rPr lang="en-CA" sz="1050" b="1" dirty="0"/>
              <a:t>mandatory</a:t>
            </a:r>
            <a:r>
              <a:rPr lang="en-CA" sz="1050" dirty="0"/>
              <a:t> profile requirements. </a:t>
            </a:r>
            <a:endParaRPr lang="en-CA" sz="1000" dirty="0"/>
          </a:p>
        </p:txBody>
      </p:sp>
      <p:pic>
        <p:nvPicPr>
          <p:cNvPr id="116" name="Picture 115">
            <a:extLst>
              <a:ext uri="{FF2B5EF4-FFF2-40B4-BE49-F238E27FC236}">
                <a16:creationId xmlns:a16="http://schemas.microsoft.com/office/drawing/2014/main" id="{84C5AE9D-4808-CB4D-93A5-6D0A09773C36}"/>
              </a:ext>
            </a:extLst>
          </p:cNvPr>
          <p:cNvPicPr>
            <a:picLocks noChangeAspect="1"/>
          </p:cNvPicPr>
          <p:nvPr/>
        </p:nvPicPr>
        <p:blipFill>
          <a:blip r:embed="rId10"/>
          <a:stretch>
            <a:fillRect/>
          </a:stretch>
        </p:blipFill>
        <p:spPr>
          <a:xfrm>
            <a:off x="8251069" y="5208465"/>
            <a:ext cx="2557056" cy="1544150"/>
          </a:xfrm>
          <a:prstGeom prst="rect">
            <a:avLst/>
          </a:prstGeom>
        </p:spPr>
      </p:pic>
    </p:spTree>
    <p:extLst>
      <p:ext uri="{BB962C8B-B14F-4D97-AF65-F5344CB8AC3E}">
        <p14:creationId xmlns:p14="http://schemas.microsoft.com/office/powerpoint/2010/main" val="2084088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98B9009-3DD8-9D45-AC2F-2395EE5694E1}"/>
              </a:ext>
            </a:extLst>
          </p:cNvPr>
          <p:cNvSpPr txBox="1"/>
          <p:nvPr/>
        </p:nvSpPr>
        <p:spPr>
          <a:xfrm>
            <a:off x="231058" y="258820"/>
            <a:ext cx="10902462" cy="646331"/>
          </a:xfrm>
          <a:prstGeom prst="rect">
            <a:avLst/>
          </a:prstGeom>
          <a:noFill/>
        </p:spPr>
        <p:txBody>
          <a:bodyPr wrap="square" rtlCol="0">
            <a:spAutoFit/>
          </a:bodyPr>
          <a:lstStyle/>
          <a:p>
            <a:r>
              <a:rPr lang="en-CA" b="1" dirty="0"/>
              <a:t>Scenario Two: </a:t>
            </a:r>
          </a:p>
          <a:p>
            <a:r>
              <a:rPr lang="en-CA" dirty="0"/>
              <a:t>An employee has changed jobs and changed their department and (chooses, is told (?)) to update their GC Profile</a:t>
            </a:r>
          </a:p>
        </p:txBody>
      </p:sp>
      <p:sp>
        <p:nvSpPr>
          <p:cNvPr id="6" name="TextBox 5">
            <a:extLst>
              <a:ext uri="{FF2B5EF4-FFF2-40B4-BE49-F238E27FC236}">
                <a16:creationId xmlns:a16="http://schemas.microsoft.com/office/drawing/2014/main" id="{B7E2B594-2D57-D340-872F-8EF9031F8BE6}"/>
              </a:ext>
            </a:extLst>
          </p:cNvPr>
          <p:cNvSpPr txBox="1"/>
          <p:nvPr/>
        </p:nvSpPr>
        <p:spPr>
          <a:xfrm>
            <a:off x="778213" y="1167320"/>
            <a:ext cx="8472791" cy="4185761"/>
          </a:xfrm>
          <a:prstGeom prst="rect">
            <a:avLst/>
          </a:prstGeom>
          <a:noFill/>
        </p:spPr>
        <p:txBody>
          <a:bodyPr wrap="square" rtlCol="0">
            <a:spAutoFit/>
          </a:bodyPr>
          <a:lstStyle/>
          <a:p>
            <a:pPr marL="171450" indent="-171450">
              <a:buFont typeface="Arial" panose="020B0604020202020204" pitchFamily="34" charset="0"/>
              <a:buChar char="•"/>
            </a:pPr>
            <a:r>
              <a:rPr lang="en-CA" sz="1400" dirty="0"/>
              <a:t>Jean just switched ministries (from TBS to DND) because he got a promotion by moving to DND</a:t>
            </a:r>
          </a:p>
          <a:p>
            <a:pPr marL="171450" indent="-171450">
              <a:buFont typeface="Arial" panose="020B0604020202020204" pitchFamily="34" charset="0"/>
              <a:buChar char="•"/>
            </a:pPr>
            <a:r>
              <a:rPr lang="en-CA" sz="1400" dirty="0"/>
              <a:t>Jean’s job description &amp; job title has changed from Administrator to Senior Administrator, as well as who he reports to in the org chart </a:t>
            </a:r>
          </a:p>
          <a:p>
            <a:pPr marL="171450" indent="-171450">
              <a:buFont typeface="Arial" panose="020B0604020202020204" pitchFamily="34" charset="0"/>
              <a:buChar char="•"/>
            </a:pPr>
            <a:r>
              <a:rPr lang="en-CA" sz="1400" dirty="0"/>
              <a:t>Jean’s email address has changed</a:t>
            </a:r>
          </a:p>
          <a:p>
            <a:pPr marL="171450" indent="-171450">
              <a:buFont typeface="Arial" panose="020B0604020202020204" pitchFamily="34" charset="0"/>
              <a:buChar char="•"/>
            </a:pPr>
            <a:r>
              <a:rPr lang="en-CA" sz="1400" dirty="0"/>
              <a:t>Jean’s head office location (physical address) has completely changed</a:t>
            </a:r>
          </a:p>
          <a:p>
            <a:pPr marL="171450" indent="-171450">
              <a:buFont typeface="Arial" panose="020B0604020202020204" pitchFamily="34" charset="0"/>
              <a:buChar char="•"/>
            </a:pPr>
            <a:r>
              <a:rPr lang="en-CA" sz="1400" dirty="0"/>
              <a:t>Jean wants to update his Profile; he has time on his 1</a:t>
            </a:r>
            <a:r>
              <a:rPr lang="en-CA" sz="1400" baseline="30000" dirty="0"/>
              <a:t>st</a:t>
            </a:r>
            <a:r>
              <a:rPr lang="en-CA" sz="1400" dirty="0"/>
              <a:t> day because no projects have started yet. </a:t>
            </a:r>
          </a:p>
          <a:p>
            <a:pPr marL="171450" indent="-171450">
              <a:buFont typeface="Arial" panose="020B0604020202020204" pitchFamily="34" charset="0"/>
              <a:buChar char="•"/>
            </a:pPr>
            <a:r>
              <a:rPr lang="en-CA" sz="1400" dirty="0"/>
              <a:t>Jean remembers he made a Profile in </a:t>
            </a:r>
            <a:r>
              <a:rPr lang="en-CA" sz="1400" dirty="0" err="1"/>
              <a:t>GCCollab</a:t>
            </a:r>
            <a:endParaRPr lang="en-CA" sz="1400" dirty="0"/>
          </a:p>
          <a:p>
            <a:pPr marL="171450" indent="-171450">
              <a:buFont typeface="Arial" panose="020B0604020202020204" pitchFamily="34" charset="0"/>
              <a:buChar char="•"/>
            </a:pPr>
            <a:r>
              <a:rPr lang="en-CA" sz="1400" dirty="0"/>
              <a:t>Jean wants to use the content of his updated Collab profile on Linked In, later</a:t>
            </a:r>
          </a:p>
          <a:p>
            <a:pPr marL="171450" indent="-171450">
              <a:buFont typeface="Arial" panose="020B0604020202020204" pitchFamily="34" charset="0"/>
              <a:buChar char="•"/>
            </a:pPr>
            <a:r>
              <a:rPr lang="en-CA" sz="1400" dirty="0"/>
              <a:t>Jean logs into Collab and selects his avatar to access his profile</a:t>
            </a:r>
          </a:p>
          <a:p>
            <a:pPr marL="171450" indent="-171450">
              <a:buFont typeface="Arial" panose="020B0604020202020204" pitchFamily="34" charset="0"/>
              <a:buChar char="•"/>
            </a:pPr>
            <a:r>
              <a:rPr lang="en-CA" sz="1400" dirty="0"/>
              <a:t>Jean chooses edit profile</a:t>
            </a:r>
          </a:p>
          <a:p>
            <a:pPr marL="171450" indent="-171450">
              <a:buFont typeface="Arial" panose="020B0604020202020204" pitchFamily="34" charset="0"/>
              <a:buChar char="•"/>
            </a:pPr>
            <a:r>
              <a:rPr lang="en-CA" sz="1400" dirty="0"/>
              <a:t>Jean updates his job title, job description, Ministry and Department as well as who he reports to using all the relevant fields on the page</a:t>
            </a:r>
          </a:p>
          <a:p>
            <a:pPr marL="171450" indent="-171450">
              <a:buFont typeface="Arial" panose="020B0604020202020204" pitchFamily="34" charset="0"/>
              <a:buChar char="•"/>
            </a:pPr>
            <a:r>
              <a:rPr lang="en-CA" sz="1400" dirty="0"/>
              <a:t>Jean is happy with all the information he has changed, and chooses “Update Profile” &amp; chooses “Notify Colleagues/Community”.</a:t>
            </a:r>
          </a:p>
          <a:p>
            <a:pPr marL="171450" indent="-171450">
              <a:buFont typeface="Arial" panose="020B0604020202020204" pitchFamily="34" charset="0"/>
              <a:buChar char="•"/>
            </a:pPr>
            <a:r>
              <a:rPr lang="en-CA" sz="1400" dirty="0"/>
              <a:t>Jean wants to validate that the information he has changed appears correctly in other systems (Connex, Career Marketplace)</a:t>
            </a:r>
          </a:p>
          <a:p>
            <a:pPr marL="171450" indent="-171450">
              <a:buFont typeface="Arial" panose="020B0604020202020204" pitchFamily="34" charset="0"/>
              <a:buChar char="•"/>
            </a:pPr>
            <a:r>
              <a:rPr lang="en-CA" sz="1400" dirty="0"/>
              <a:t>Jean exits Collab and chooses the Connex icon in the app tray</a:t>
            </a:r>
          </a:p>
          <a:p>
            <a:pPr marL="171450" indent="-171450">
              <a:buFont typeface="Arial" panose="020B0604020202020204" pitchFamily="34" charset="0"/>
              <a:buChar char="•"/>
            </a:pPr>
            <a:r>
              <a:rPr lang="en-CA" sz="1400" dirty="0"/>
              <a:t>Jean selects his avatar in Connex to access his profile</a:t>
            </a:r>
          </a:p>
          <a:p>
            <a:pPr marL="171450" indent="-171450">
              <a:buFont typeface="Arial" panose="020B0604020202020204" pitchFamily="34" charset="0"/>
              <a:buChar char="•"/>
            </a:pPr>
            <a:r>
              <a:rPr lang="en-CA" sz="1400" dirty="0"/>
              <a:t>Jean reviews his profile in Connex and sees that his profile changes from Collab appear in Connex</a:t>
            </a:r>
            <a:endParaRPr lang="en-US" sz="1400" dirty="0"/>
          </a:p>
        </p:txBody>
      </p:sp>
    </p:spTree>
    <p:extLst>
      <p:ext uri="{BB962C8B-B14F-4D97-AF65-F5344CB8AC3E}">
        <p14:creationId xmlns:p14="http://schemas.microsoft.com/office/powerpoint/2010/main" val="2248757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ACEF1B5D-FFE2-104F-9802-1A5438241D9F}"/>
              </a:ext>
            </a:extLst>
          </p:cNvPr>
          <p:cNvCxnSpPr>
            <a:cxnSpLocks/>
          </p:cNvCxnSpPr>
          <p:nvPr/>
        </p:nvCxnSpPr>
        <p:spPr>
          <a:xfrm>
            <a:off x="3333643" y="1117903"/>
            <a:ext cx="0" cy="2342498"/>
          </a:xfrm>
          <a:prstGeom prst="line">
            <a:avLst/>
          </a:prstGeom>
          <a:ln w="19050">
            <a:solidFill>
              <a:schemeClr val="bg2">
                <a:lumMod val="50000"/>
              </a:schemeClr>
            </a:solidFill>
            <a:prstDash val="dashDot"/>
          </a:ln>
        </p:spPr>
        <p:style>
          <a:lnRef idx="1">
            <a:schemeClr val="dk1"/>
          </a:lnRef>
          <a:fillRef idx="0">
            <a:schemeClr val="dk1"/>
          </a:fillRef>
          <a:effectRef idx="0">
            <a:schemeClr val="dk1"/>
          </a:effectRef>
          <a:fontRef idx="minor">
            <a:schemeClr val="tx1"/>
          </a:fontRef>
        </p:style>
      </p:cxnSp>
      <p:cxnSp>
        <p:nvCxnSpPr>
          <p:cNvPr id="3" name="Straight Connector 2">
            <a:extLst>
              <a:ext uri="{FF2B5EF4-FFF2-40B4-BE49-F238E27FC236}">
                <a16:creationId xmlns:a16="http://schemas.microsoft.com/office/drawing/2014/main" id="{584F76CB-DE1F-5F43-B190-683D8E239720}"/>
              </a:ext>
            </a:extLst>
          </p:cNvPr>
          <p:cNvCxnSpPr/>
          <p:nvPr/>
        </p:nvCxnSpPr>
        <p:spPr>
          <a:xfrm>
            <a:off x="266081" y="3460401"/>
            <a:ext cx="118803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55373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6756366|-13593164|-13155766|-3334100|-3351552|Treasury Board&quot;,&quot;Id&quot;:&quot;5b1590ef34313219a42ef092&quot;,&quot;SmartGridHorizontal&quot;:0,&quot;LinkedExcelSources&quot;:{},&quot;LinkedProjectSources&quot;:{},&quot;FlowConfig&quot;:{&quot;Canvas&quot;:{&quot;Slide&quot;:-1,&quot;Width&quot;:0,&quot;Height&quot;:0},&quot;Timeline&quot;:{&quot;Actions&quot;:[]}},&quot;LinkedSlideMergeSources&quot;:{}}"/>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2875</TotalTime>
  <Words>1281</Words>
  <Application>Microsoft Macintosh PowerPoint</Application>
  <PresentationFormat>Widescreen</PresentationFormat>
  <Paragraphs>93</Paragraphs>
  <Slides>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Company>TBS-SCT</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Martel, Michael</dc:creator>
  <cp:lastModifiedBy>Michael Martel</cp:lastModifiedBy>
  <cp:revision>79</cp:revision>
  <dcterms:created xsi:type="dcterms:W3CDTF">2018-05-09T17:38:51Z</dcterms:created>
  <dcterms:modified xsi:type="dcterms:W3CDTF">2018-06-13T19:38:16Z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3a26d6a0-4e8c-442f-9e59-8fb671704de8</vt:lpwstr>
  </property>
  <property fmtid="{D5CDD505-2E9C-101B-9397-08002B2CF9AE}" pid="3" name="TBSSCTCLASSIFICATION">
    <vt:lpwstr>No Classification Selected</vt:lpwstr>
  </property>
  <property fmtid="{D5CDD505-2E9C-101B-9397-08002B2CF9AE}" pid="4" name="SECCLASS">
    <vt:lpwstr>CLASSN</vt:lpwstr>
  </property>
</Properties>
</file>

<file path=docProps/thumbnail.jpeg>
</file>